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B244B-F831-430D-9C2F-36AEB7DC88AF}" type="datetimeFigureOut">
              <a:rPr lang="en-US" smtClean="0"/>
              <a:t>8/11/2015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2693-8649-4FDA-A2CC-ED0A4FDB435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344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B244B-F831-430D-9C2F-36AEB7DC88AF}" type="datetimeFigureOut">
              <a:rPr lang="en-US" smtClean="0"/>
              <a:t>8/11/2015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2693-8649-4FDA-A2CC-ED0A4FDB435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327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B244B-F831-430D-9C2F-36AEB7DC88AF}" type="datetimeFigureOut">
              <a:rPr lang="en-US" smtClean="0"/>
              <a:t>8/11/2015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2693-8649-4FDA-A2CC-ED0A4FDB435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262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B244B-F831-430D-9C2F-36AEB7DC88AF}" type="datetimeFigureOut">
              <a:rPr lang="en-US" smtClean="0"/>
              <a:t>8/11/2015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2693-8649-4FDA-A2CC-ED0A4FDB435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171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B244B-F831-430D-9C2F-36AEB7DC88AF}" type="datetimeFigureOut">
              <a:rPr lang="en-US" smtClean="0"/>
              <a:t>8/11/2015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2693-8649-4FDA-A2CC-ED0A4FDB435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445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B244B-F831-430D-9C2F-36AEB7DC88AF}" type="datetimeFigureOut">
              <a:rPr lang="en-US" smtClean="0"/>
              <a:t>8/11/2015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2693-8649-4FDA-A2CC-ED0A4FDB435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220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B244B-F831-430D-9C2F-36AEB7DC88AF}" type="datetimeFigureOut">
              <a:rPr lang="en-US" smtClean="0"/>
              <a:t>8/11/2015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2693-8649-4FDA-A2CC-ED0A4FDB435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938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B244B-F831-430D-9C2F-36AEB7DC88AF}" type="datetimeFigureOut">
              <a:rPr lang="en-US" smtClean="0"/>
              <a:t>8/11/2015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2693-8649-4FDA-A2CC-ED0A4FDB435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705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B244B-F831-430D-9C2F-36AEB7DC88AF}" type="datetimeFigureOut">
              <a:rPr lang="en-US" smtClean="0"/>
              <a:t>8/11/2015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2693-8649-4FDA-A2CC-ED0A4FDB435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613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B244B-F831-430D-9C2F-36AEB7DC88AF}" type="datetimeFigureOut">
              <a:rPr lang="en-US" smtClean="0"/>
              <a:t>8/11/2015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2693-8649-4FDA-A2CC-ED0A4FDB435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418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B244B-F831-430D-9C2F-36AEB7DC88AF}" type="datetimeFigureOut">
              <a:rPr lang="en-US" smtClean="0"/>
              <a:t>8/11/2015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2693-8649-4FDA-A2CC-ED0A4FDB435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972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B244B-F831-430D-9C2F-36AEB7DC88AF}" type="datetimeFigureOut">
              <a:rPr lang="en-US" smtClean="0"/>
              <a:t>8/11/2015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D2693-8649-4FDA-A2CC-ED0A4FDB435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395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592281" y="700152"/>
            <a:ext cx="111494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u="sng" dirty="0" err="1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Algumas</a:t>
            </a:r>
            <a:r>
              <a:rPr lang="en-US" b="1" u="sng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u="sng" dirty="0" err="1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dicotomias</a:t>
            </a:r>
            <a:r>
              <a:rPr lang="en-US" b="1" u="sng" dirty="0" smtClean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/pares </a:t>
            </a:r>
            <a:r>
              <a:rPr lang="en-US" b="1" u="sng" dirty="0" err="1" smtClean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binários</a:t>
            </a:r>
            <a:r>
              <a:rPr lang="en-US" b="1" u="sng" dirty="0" smtClean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u="sng" dirty="0" err="1" smtClean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encontrados</a:t>
            </a:r>
            <a:r>
              <a:rPr lang="en-US" b="1" u="sng" dirty="0" smtClean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u="sng" dirty="0" err="1" smtClean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b="1" u="sng" dirty="0" smtClean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u="sng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Respect and Science Learning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4702163" y="1666344"/>
            <a:ext cx="11135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/>
              <a:t>Respeito</a:t>
            </a:r>
            <a:r>
              <a:rPr lang="en-US" b="1" dirty="0"/>
              <a:t>/</a:t>
            </a:r>
            <a:endParaRPr lang="en-US" dirty="0"/>
          </a:p>
        </p:txBody>
      </p:sp>
      <p:sp>
        <p:nvSpPr>
          <p:cNvPr id="6" name="Retângulo 5"/>
          <p:cNvSpPr/>
          <p:nvPr/>
        </p:nvSpPr>
        <p:spPr>
          <a:xfrm>
            <a:off x="5640468" y="1655227"/>
            <a:ext cx="1331832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b="1" dirty="0" err="1"/>
              <a:t>Desrespeito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4244946" y="2368201"/>
            <a:ext cx="17486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/>
              <a:t>Algo</a:t>
            </a:r>
            <a:r>
              <a:rPr lang="en-US" b="1" dirty="0"/>
              <a:t> </a:t>
            </a:r>
            <a:r>
              <a:rPr lang="en-US" b="1" dirty="0" err="1"/>
              <a:t>valorizado</a:t>
            </a:r>
            <a:r>
              <a:rPr lang="en-US" b="1" dirty="0"/>
              <a:t>/</a:t>
            </a:r>
            <a:endParaRPr lang="en-US" dirty="0"/>
          </a:p>
        </p:txBody>
      </p:sp>
      <p:sp>
        <p:nvSpPr>
          <p:cNvPr id="8" name="Retângulo 7"/>
          <p:cNvSpPr/>
          <p:nvPr/>
        </p:nvSpPr>
        <p:spPr>
          <a:xfrm>
            <a:off x="5884765" y="2372365"/>
            <a:ext cx="113024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 err="1" smtClean="0"/>
              <a:t>Sem</a:t>
            </a:r>
            <a:r>
              <a:rPr lang="en-US" b="1" dirty="0" smtClean="0"/>
              <a:t> valor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3334918" y="3224041"/>
            <a:ext cx="27796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/>
              <a:t>Algo que se tem ou possui/</a:t>
            </a:r>
            <a:endParaRPr lang="en-US" dirty="0"/>
          </a:p>
        </p:txBody>
      </p:sp>
      <p:sp>
        <p:nvSpPr>
          <p:cNvPr id="10" name="Retângulo 9"/>
          <p:cNvSpPr/>
          <p:nvPr/>
        </p:nvSpPr>
        <p:spPr>
          <a:xfrm>
            <a:off x="5922231" y="3213414"/>
            <a:ext cx="2228880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b="1" dirty="0"/>
              <a:t>Não se tem ou possui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4735770" y="4022659"/>
            <a:ext cx="10293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/>
              <a:t>Estático</a:t>
            </a:r>
            <a:r>
              <a:rPr lang="en-US" b="1" dirty="0"/>
              <a:t>/</a:t>
            </a:r>
            <a:endParaRPr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5590741" y="4027423"/>
            <a:ext cx="1086003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b="1" dirty="0" err="1" smtClean="0"/>
              <a:t>Dinâmico</a:t>
            </a:r>
            <a:endParaRPr lang="en-US" dirty="0"/>
          </a:p>
        </p:txBody>
      </p:sp>
      <p:sp>
        <p:nvSpPr>
          <p:cNvPr id="13" name="Retângulo 12"/>
          <p:cNvSpPr/>
          <p:nvPr/>
        </p:nvSpPr>
        <p:spPr>
          <a:xfrm>
            <a:off x="3816243" y="4839741"/>
            <a:ext cx="29161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/>
              <a:t>Depende</a:t>
            </a:r>
            <a:r>
              <a:rPr lang="en-US" b="1" dirty="0" smtClean="0"/>
              <a:t> das </a:t>
            </a:r>
            <a:r>
              <a:rPr lang="en-US" b="1" dirty="0" err="1" smtClean="0"/>
              <a:t>circunstâncias</a:t>
            </a:r>
            <a:r>
              <a:rPr lang="en-US" b="1" dirty="0" smtClean="0"/>
              <a:t>/</a:t>
            </a:r>
            <a:endParaRPr lang="en-US" dirty="0"/>
          </a:p>
        </p:txBody>
      </p:sp>
      <p:sp>
        <p:nvSpPr>
          <p:cNvPr id="14" name="Retângulo 13"/>
          <p:cNvSpPr/>
          <p:nvPr/>
        </p:nvSpPr>
        <p:spPr>
          <a:xfrm>
            <a:off x="6568357" y="4823656"/>
            <a:ext cx="1208985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b="1" dirty="0" err="1" smtClean="0"/>
              <a:t>Independe</a:t>
            </a:r>
            <a:endParaRPr lang="en-US" dirty="0"/>
          </a:p>
        </p:txBody>
      </p:sp>
      <p:sp>
        <p:nvSpPr>
          <p:cNvPr id="15" name="Retângulo 14"/>
          <p:cNvSpPr/>
          <p:nvPr/>
        </p:nvSpPr>
        <p:spPr>
          <a:xfrm>
            <a:off x="3444507" y="5784693"/>
            <a:ext cx="25420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/>
              <a:t>Algo que pode ser dado/</a:t>
            </a:r>
            <a:endParaRPr lang="en-US" dirty="0"/>
          </a:p>
        </p:txBody>
      </p:sp>
      <p:sp>
        <p:nvSpPr>
          <p:cNvPr id="16" name="Retângulo 15"/>
          <p:cNvSpPr/>
          <p:nvPr/>
        </p:nvSpPr>
        <p:spPr>
          <a:xfrm>
            <a:off x="5864035" y="5776816"/>
            <a:ext cx="26575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/>
              <a:t>Q</a:t>
            </a:r>
            <a:r>
              <a:rPr lang="pt-BR" b="1" dirty="0" smtClean="0"/>
              <a:t>ue </a:t>
            </a:r>
            <a:r>
              <a:rPr lang="pt-BR" b="1" dirty="0"/>
              <a:t>tem que ser recebido</a:t>
            </a:r>
            <a:endParaRPr lang="en-US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11077674" y="6452755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Continua</a:t>
            </a:r>
            <a:endParaRPr lang="en-US" dirty="0"/>
          </a:p>
        </p:txBody>
      </p:sp>
      <p:pic>
        <p:nvPicPr>
          <p:cNvPr id="18" name="Imagem 17" descr="http://www.campusvirtual.ufsj.edu.br/mooc/ciencianacomunidade/wp-content/uploads/2015/02/logo-ciencianacomunidade-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70684" y="119302"/>
            <a:ext cx="547688" cy="4927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32371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4598711" y="878919"/>
            <a:ext cx="12322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/>
              <a:t>Ser</a:t>
            </a:r>
            <a:r>
              <a:rPr lang="en-US" b="1" dirty="0"/>
              <a:t> </a:t>
            </a:r>
            <a:r>
              <a:rPr lang="en-US" b="1" dirty="0" err="1"/>
              <a:t>ganho</a:t>
            </a:r>
            <a:r>
              <a:rPr lang="en-US" b="1" dirty="0"/>
              <a:t>/</a:t>
            </a:r>
            <a:endParaRPr lang="en-US" dirty="0"/>
          </a:p>
        </p:txBody>
      </p:sp>
      <p:sp>
        <p:nvSpPr>
          <p:cNvPr id="7" name="Retângulo 6"/>
          <p:cNvSpPr/>
          <p:nvPr/>
        </p:nvSpPr>
        <p:spPr>
          <a:xfrm>
            <a:off x="5730608" y="876374"/>
            <a:ext cx="1151277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doado</a:t>
            </a:r>
            <a:endParaRPr lang="en-US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4369570" y="1592534"/>
            <a:ext cx="13811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/>
              <a:t>Ser</a:t>
            </a:r>
            <a:r>
              <a:rPr lang="en-US" b="1" dirty="0"/>
              <a:t> </a:t>
            </a:r>
            <a:r>
              <a:rPr lang="en-US" b="1" dirty="0" err="1"/>
              <a:t>trocado</a:t>
            </a:r>
            <a:r>
              <a:rPr lang="en-US" b="1" dirty="0"/>
              <a:t>/</a:t>
            </a:r>
            <a:endParaRPr lang="en-US" dirty="0"/>
          </a:p>
        </p:txBody>
      </p:sp>
      <p:sp>
        <p:nvSpPr>
          <p:cNvPr id="9" name="Retângulo 8"/>
          <p:cNvSpPr/>
          <p:nvPr/>
        </p:nvSpPr>
        <p:spPr>
          <a:xfrm>
            <a:off x="5603379" y="1588512"/>
            <a:ext cx="2072942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b="1" dirty="0"/>
              <a:t>Que não se troca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2145481" y="2331707"/>
            <a:ext cx="40749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/>
              <a:t>Uma pessoa respeitável </a:t>
            </a:r>
            <a:r>
              <a:rPr lang="pt-BR" b="1" dirty="0" smtClean="0"/>
              <a:t>tem </a:t>
            </a:r>
            <a:r>
              <a:rPr lang="pt-BR" b="1" dirty="0"/>
              <a:t>qualidades/</a:t>
            </a:r>
            <a:endParaRPr lang="en-US" dirty="0"/>
          </a:p>
        </p:txBody>
      </p:sp>
      <p:sp>
        <p:nvSpPr>
          <p:cNvPr id="11" name="Retângulo 10"/>
          <p:cNvSpPr/>
          <p:nvPr/>
        </p:nvSpPr>
        <p:spPr>
          <a:xfrm>
            <a:off x="6021579" y="2336416"/>
            <a:ext cx="3902839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b="1" dirty="0"/>
              <a:t>Qualquer pessoa </a:t>
            </a:r>
            <a:r>
              <a:rPr lang="pt-BR" b="1" dirty="0" smtClean="0"/>
              <a:t>merece </a:t>
            </a:r>
            <a:r>
              <a:rPr lang="pt-BR" b="1" dirty="0"/>
              <a:t>respeito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2820745" y="3065373"/>
            <a:ext cx="32814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/>
              <a:t>Apreciação baseada em valores/</a:t>
            </a:r>
            <a:endParaRPr lang="en-US" dirty="0"/>
          </a:p>
        </p:txBody>
      </p:sp>
      <p:sp>
        <p:nvSpPr>
          <p:cNvPr id="13" name="Retângulo 12"/>
          <p:cNvSpPr/>
          <p:nvPr/>
        </p:nvSpPr>
        <p:spPr>
          <a:xfrm>
            <a:off x="5955350" y="3076098"/>
            <a:ext cx="25478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/>
              <a:t>I</a:t>
            </a:r>
            <a:r>
              <a:rPr lang="pt-BR" b="1" dirty="0" smtClean="0"/>
              <a:t>ndependente </a:t>
            </a:r>
            <a:r>
              <a:rPr lang="pt-BR" b="1" dirty="0"/>
              <a:t>de valores</a:t>
            </a:r>
            <a:endParaRPr lang="en-US" dirty="0"/>
          </a:p>
        </p:txBody>
      </p:sp>
      <p:sp>
        <p:nvSpPr>
          <p:cNvPr id="14" name="Retângulo 13"/>
          <p:cNvSpPr/>
          <p:nvPr/>
        </p:nvSpPr>
        <p:spPr>
          <a:xfrm>
            <a:off x="2820745" y="3901150"/>
            <a:ext cx="40857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/>
              <a:t>Estabelecido em </a:t>
            </a:r>
            <a:r>
              <a:rPr lang="pt-BR" b="1" dirty="0" smtClean="0"/>
              <a:t>relações interpessoais/</a:t>
            </a:r>
            <a:endParaRPr lang="en-US" dirty="0"/>
          </a:p>
        </p:txBody>
      </p:sp>
      <p:sp>
        <p:nvSpPr>
          <p:cNvPr id="15" name="Retângulo 14"/>
          <p:cNvSpPr/>
          <p:nvPr/>
        </p:nvSpPr>
        <p:spPr>
          <a:xfrm>
            <a:off x="6627667" y="3901150"/>
            <a:ext cx="22306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/>
              <a:t>Inerente ao indivíduo</a:t>
            </a:r>
            <a:endParaRPr lang="en-US" dirty="0"/>
          </a:p>
        </p:txBody>
      </p:sp>
      <p:sp>
        <p:nvSpPr>
          <p:cNvPr id="16" name="Retângulo 15"/>
          <p:cNvSpPr/>
          <p:nvPr/>
        </p:nvSpPr>
        <p:spPr>
          <a:xfrm>
            <a:off x="3410766" y="4696916"/>
            <a:ext cx="33908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/>
              <a:t>Recurso ou ferramenta de troca</a:t>
            </a:r>
            <a:r>
              <a:rPr lang="pt-BR" b="1" dirty="0" smtClean="0"/>
              <a:t>/</a:t>
            </a:r>
            <a:endParaRPr lang="en-US" dirty="0"/>
          </a:p>
        </p:txBody>
      </p:sp>
      <p:sp>
        <p:nvSpPr>
          <p:cNvPr id="17" name="Retângulo 16"/>
          <p:cNvSpPr/>
          <p:nvPr/>
        </p:nvSpPr>
        <p:spPr>
          <a:xfrm>
            <a:off x="6548038" y="4722628"/>
            <a:ext cx="17995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 smtClean="0"/>
              <a:t>Que não se troca</a:t>
            </a:r>
            <a:endParaRPr lang="en-US" b="1" dirty="0"/>
          </a:p>
        </p:txBody>
      </p:sp>
      <p:sp>
        <p:nvSpPr>
          <p:cNvPr id="18" name="Retângulo 17"/>
          <p:cNvSpPr/>
          <p:nvPr/>
        </p:nvSpPr>
        <p:spPr>
          <a:xfrm>
            <a:off x="4261975" y="5522060"/>
            <a:ext cx="15689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b="1" dirty="0"/>
              <a:t>Capital social/</a:t>
            </a:r>
            <a:endParaRPr lang="en-US" dirty="0"/>
          </a:p>
        </p:txBody>
      </p:sp>
      <p:sp>
        <p:nvSpPr>
          <p:cNvPr id="19" name="Retângulo 18"/>
          <p:cNvSpPr/>
          <p:nvPr/>
        </p:nvSpPr>
        <p:spPr>
          <a:xfrm>
            <a:off x="5750717" y="5532693"/>
            <a:ext cx="1708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pt-BR" b="1" dirty="0"/>
              <a:t>Capital cultural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10891288" y="6424135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Continua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978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4370228" y="627409"/>
            <a:ext cx="21559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/>
              <a:t>Construção coletiva/</a:t>
            </a:r>
            <a:endParaRPr lang="en-US" dirty="0"/>
          </a:p>
        </p:txBody>
      </p:sp>
      <p:sp>
        <p:nvSpPr>
          <p:cNvPr id="5" name="Retângulo 4"/>
          <p:cNvSpPr/>
          <p:nvPr/>
        </p:nvSpPr>
        <p:spPr>
          <a:xfrm>
            <a:off x="6407906" y="627409"/>
            <a:ext cx="1189120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b="1" dirty="0"/>
              <a:t>Individual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3452146" y="1216038"/>
            <a:ext cx="3827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/>
              <a:t>Quem e o que é valorizado na escola /</a:t>
            </a:r>
            <a:endParaRPr lang="en-US" dirty="0"/>
          </a:p>
        </p:txBody>
      </p:sp>
      <p:sp>
        <p:nvSpPr>
          <p:cNvPr id="7" name="Retângulo 6"/>
          <p:cNvSpPr/>
          <p:nvPr/>
        </p:nvSpPr>
        <p:spPr>
          <a:xfrm>
            <a:off x="7125703" y="1207449"/>
            <a:ext cx="1840140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b="1" dirty="0"/>
              <a:t>N</a:t>
            </a:r>
            <a:r>
              <a:rPr lang="pt-BR" b="1" dirty="0" smtClean="0"/>
              <a:t>ão </a:t>
            </a:r>
            <a:r>
              <a:rPr lang="pt-BR" b="1" dirty="0"/>
              <a:t>valorizado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4955586" y="1876274"/>
            <a:ext cx="11629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/>
              <a:t>Dialógico/</a:t>
            </a:r>
            <a:endParaRPr lang="en-US" dirty="0"/>
          </a:p>
        </p:txBody>
      </p:sp>
      <p:sp>
        <p:nvSpPr>
          <p:cNvPr id="9" name="Retângulo 8"/>
          <p:cNvSpPr/>
          <p:nvPr/>
        </p:nvSpPr>
        <p:spPr>
          <a:xfrm>
            <a:off x="5959307" y="1887445"/>
            <a:ext cx="1320041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/>
              <a:t>Monológico</a:t>
            </a:r>
            <a:endParaRPr lang="en-US" dirty="0"/>
          </a:p>
          <a:p>
            <a:endParaRPr lang="en-US" sz="1600" dirty="0"/>
          </a:p>
        </p:txBody>
      </p:sp>
      <p:sp>
        <p:nvSpPr>
          <p:cNvPr id="10" name="Retângulo 9"/>
          <p:cNvSpPr/>
          <p:nvPr/>
        </p:nvSpPr>
        <p:spPr>
          <a:xfrm>
            <a:off x="3796070" y="2494381"/>
            <a:ext cx="33941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/>
              <a:t>Profunda compreensão do outro/</a:t>
            </a:r>
            <a:endParaRPr lang="en-US" dirty="0"/>
          </a:p>
        </p:txBody>
      </p:sp>
      <p:sp>
        <p:nvSpPr>
          <p:cNvPr id="11" name="Retângulo 10"/>
          <p:cNvSpPr/>
          <p:nvPr/>
        </p:nvSpPr>
        <p:spPr>
          <a:xfrm>
            <a:off x="7002993" y="2495991"/>
            <a:ext cx="17134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/>
              <a:t>Incompreensão </a:t>
            </a:r>
            <a:endParaRPr lang="en-US" sz="1600" dirty="0"/>
          </a:p>
        </p:txBody>
      </p:sp>
      <p:sp>
        <p:nvSpPr>
          <p:cNvPr id="12" name="Retângulo 11"/>
          <p:cNvSpPr/>
          <p:nvPr/>
        </p:nvSpPr>
        <p:spPr>
          <a:xfrm>
            <a:off x="4499420" y="3190766"/>
            <a:ext cx="26526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/>
              <a:t>Compartilhar</a:t>
            </a:r>
            <a:r>
              <a:rPr lang="en-US" b="1" dirty="0" smtClean="0"/>
              <a:t> </a:t>
            </a:r>
            <a:r>
              <a:rPr lang="en-US" b="1" dirty="0" err="1" smtClean="0"/>
              <a:t>autoridade</a:t>
            </a:r>
            <a:r>
              <a:rPr lang="en-US" b="1" dirty="0" smtClean="0"/>
              <a:t>/</a:t>
            </a:r>
            <a:endParaRPr lang="en-US" dirty="0"/>
          </a:p>
        </p:txBody>
      </p:sp>
      <p:sp>
        <p:nvSpPr>
          <p:cNvPr id="13" name="Retângulo 12"/>
          <p:cNvSpPr/>
          <p:nvPr/>
        </p:nvSpPr>
        <p:spPr>
          <a:xfrm>
            <a:off x="6991304" y="3194500"/>
            <a:ext cx="761747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b="1" dirty="0" err="1" smtClean="0"/>
              <a:t>Impor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5036185" y="3783587"/>
            <a:ext cx="1082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/>
              <a:t>Simetria</a:t>
            </a:r>
            <a:r>
              <a:rPr lang="en-US" b="1" dirty="0"/>
              <a:t>/</a:t>
            </a:r>
            <a:endParaRPr lang="en-US" dirty="0"/>
          </a:p>
        </p:txBody>
      </p:sp>
      <p:sp>
        <p:nvSpPr>
          <p:cNvPr id="15" name="Retângulo 14"/>
          <p:cNvSpPr/>
          <p:nvPr/>
        </p:nvSpPr>
        <p:spPr>
          <a:xfrm>
            <a:off x="5929911" y="3789663"/>
            <a:ext cx="11961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/>
              <a:t>Assimetria</a:t>
            </a:r>
            <a:endParaRPr lang="en-US" dirty="0"/>
          </a:p>
        </p:txBody>
      </p:sp>
      <p:sp>
        <p:nvSpPr>
          <p:cNvPr id="16" name="Retângulo 15"/>
          <p:cNvSpPr/>
          <p:nvPr/>
        </p:nvSpPr>
        <p:spPr>
          <a:xfrm>
            <a:off x="5126318" y="4489782"/>
            <a:ext cx="10690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/>
              <a:t>Empatia</a:t>
            </a:r>
            <a:r>
              <a:rPr lang="en-US" b="1" dirty="0"/>
              <a:t>/</a:t>
            </a:r>
            <a:endParaRPr lang="en-US" dirty="0"/>
          </a:p>
        </p:txBody>
      </p:sp>
      <p:sp>
        <p:nvSpPr>
          <p:cNvPr id="17" name="Retângulo 16"/>
          <p:cNvSpPr/>
          <p:nvPr/>
        </p:nvSpPr>
        <p:spPr>
          <a:xfrm>
            <a:off x="6012681" y="4489782"/>
            <a:ext cx="10668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/>
              <a:t>Antipatia</a:t>
            </a:r>
            <a:endParaRPr lang="en-US" dirty="0"/>
          </a:p>
        </p:txBody>
      </p:sp>
      <p:sp>
        <p:nvSpPr>
          <p:cNvPr id="18" name="Retângulo 17"/>
          <p:cNvSpPr/>
          <p:nvPr/>
        </p:nvSpPr>
        <p:spPr>
          <a:xfrm>
            <a:off x="5000035" y="5104923"/>
            <a:ext cx="11378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/>
              <a:t>Conectar/</a:t>
            </a:r>
            <a:endParaRPr lang="en-US" dirty="0"/>
          </a:p>
        </p:txBody>
      </p:sp>
      <p:sp>
        <p:nvSpPr>
          <p:cNvPr id="19" name="Retângulo 18"/>
          <p:cNvSpPr/>
          <p:nvPr/>
        </p:nvSpPr>
        <p:spPr>
          <a:xfrm>
            <a:off x="5951981" y="5107889"/>
            <a:ext cx="1364284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b="1" dirty="0"/>
              <a:t>Desconectar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5338467" y="5808008"/>
            <a:ext cx="11828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/>
              <a:t>Professor/</a:t>
            </a:r>
            <a:endParaRPr lang="en-US" dirty="0"/>
          </a:p>
        </p:txBody>
      </p:sp>
      <p:sp>
        <p:nvSpPr>
          <p:cNvPr id="21" name="Retângulo 20"/>
          <p:cNvSpPr/>
          <p:nvPr/>
        </p:nvSpPr>
        <p:spPr>
          <a:xfrm>
            <a:off x="6358088" y="5817194"/>
            <a:ext cx="7505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/>
              <a:t>Aluno</a:t>
            </a:r>
            <a:endParaRPr lang="en-US" dirty="0"/>
          </a:p>
        </p:txBody>
      </p:sp>
      <p:sp>
        <p:nvSpPr>
          <p:cNvPr id="24" name="CaixaDeTexto 23"/>
          <p:cNvSpPr txBox="1"/>
          <p:nvPr/>
        </p:nvSpPr>
        <p:spPr>
          <a:xfrm>
            <a:off x="10210800" y="6381603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Continua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611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4" grpId="0"/>
      <p:bldP spid="15" grpId="0"/>
      <p:bldP spid="16" grpId="0"/>
      <p:bldP spid="18" grpId="0"/>
      <p:bldP spid="19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4837153" y="527507"/>
            <a:ext cx="12399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/>
              <a:t>Estudante/</a:t>
            </a:r>
            <a:endParaRPr lang="en-US" dirty="0"/>
          </a:p>
        </p:txBody>
      </p:sp>
      <p:sp>
        <p:nvSpPr>
          <p:cNvPr id="5" name="Retângulo 4"/>
          <p:cNvSpPr/>
          <p:nvPr/>
        </p:nvSpPr>
        <p:spPr>
          <a:xfrm>
            <a:off x="5918830" y="536719"/>
            <a:ext cx="14459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/>
              <a:t>Outra pessoa</a:t>
            </a:r>
            <a:endParaRPr lang="en-US" dirty="0"/>
          </a:p>
        </p:txBody>
      </p:sp>
      <p:sp>
        <p:nvSpPr>
          <p:cNvPr id="6" name="Retângulo 5"/>
          <p:cNvSpPr/>
          <p:nvPr/>
        </p:nvSpPr>
        <p:spPr>
          <a:xfrm>
            <a:off x="5205983" y="1154726"/>
            <a:ext cx="11865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/>
              <a:t>Desiguais/</a:t>
            </a:r>
            <a:endParaRPr lang="en-US" dirty="0"/>
          </a:p>
        </p:txBody>
      </p:sp>
      <p:sp>
        <p:nvSpPr>
          <p:cNvPr id="7" name="Retângulo 6"/>
          <p:cNvSpPr/>
          <p:nvPr/>
        </p:nvSpPr>
        <p:spPr>
          <a:xfrm>
            <a:off x="6243201" y="1153366"/>
            <a:ext cx="7393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/>
              <a:t>Iguais</a:t>
            </a:r>
            <a:endParaRPr lang="en-US" dirty="0"/>
          </a:p>
        </p:txBody>
      </p:sp>
      <p:sp>
        <p:nvSpPr>
          <p:cNvPr id="8" name="Retângulo 7"/>
          <p:cNvSpPr/>
          <p:nvPr/>
        </p:nvSpPr>
        <p:spPr>
          <a:xfrm>
            <a:off x="4865458" y="1771373"/>
            <a:ext cx="9763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/>
              <a:t>Esforço/</a:t>
            </a:r>
            <a:endParaRPr lang="en-US" dirty="0"/>
          </a:p>
        </p:txBody>
      </p:sp>
      <p:sp>
        <p:nvSpPr>
          <p:cNvPr id="9" name="Retângulo 8"/>
          <p:cNvSpPr/>
          <p:nvPr/>
        </p:nvSpPr>
        <p:spPr>
          <a:xfrm>
            <a:off x="5670693" y="1782006"/>
            <a:ext cx="17191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/>
              <a:t>Espontaneidade</a:t>
            </a:r>
            <a:endParaRPr lang="en-US" dirty="0"/>
          </a:p>
        </p:txBody>
      </p:sp>
      <p:sp>
        <p:nvSpPr>
          <p:cNvPr id="10" name="Retângulo 9"/>
          <p:cNvSpPr/>
          <p:nvPr/>
        </p:nvSpPr>
        <p:spPr>
          <a:xfrm>
            <a:off x="4276450" y="2454128"/>
            <a:ext cx="24772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Dar e </a:t>
            </a:r>
            <a:r>
              <a:rPr lang="en-US" b="1" dirty="0" err="1"/>
              <a:t>ganhar</a:t>
            </a:r>
            <a:r>
              <a:rPr lang="en-US" b="1" dirty="0"/>
              <a:t> </a:t>
            </a:r>
            <a:r>
              <a:rPr lang="en-US" b="1" dirty="0" err="1"/>
              <a:t>confiança</a:t>
            </a:r>
            <a:r>
              <a:rPr lang="en-US" b="1" dirty="0"/>
              <a:t>/</a:t>
            </a:r>
            <a:endParaRPr lang="en-US" dirty="0"/>
          </a:p>
        </p:txBody>
      </p:sp>
      <p:sp>
        <p:nvSpPr>
          <p:cNvPr id="11" name="Retângulo 10"/>
          <p:cNvSpPr/>
          <p:nvPr/>
        </p:nvSpPr>
        <p:spPr>
          <a:xfrm>
            <a:off x="6641817" y="2454128"/>
            <a:ext cx="1196019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 err="1"/>
              <a:t>D</a:t>
            </a:r>
            <a:r>
              <a:rPr lang="en-US" b="1" dirty="0" err="1" smtClean="0"/>
              <a:t>esconfiar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3558612" y="3250494"/>
            <a:ext cx="33354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/>
              <a:t>Dependente de uma autoridade/</a:t>
            </a:r>
            <a:endParaRPr lang="en-US" dirty="0"/>
          </a:p>
        </p:txBody>
      </p:sp>
      <p:sp>
        <p:nvSpPr>
          <p:cNvPr id="13" name="Retângulo 12"/>
          <p:cNvSpPr/>
          <p:nvPr/>
        </p:nvSpPr>
        <p:spPr>
          <a:xfrm>
            <a:off x="6717317" y="3258257"/>
            <a:ext cx="1575944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b="1" dirty="0"/>
              <a:t>Independente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548972" y="3986029"/>
            <a:ext cx="17447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/>
              <a:t>Algo negociado/</a:t>
            </a:r>
            <a:endParaRPr lang="en-US" dirty="0"/>
          </a:p>
        </p:txBody>
      </p:sp>
      <p:sp>
        <p:nvSpPr>
          <p:cNvPr id="15" name="Retângulo 14"/>
          <p:cNvSpPr/>
          <p:nvPr/>
        </p:nvSpPr>
        <p:spPr>
          <a:xfrm>
            <a:off x="6148708" y="3988692"/>
            <a:ext cx="14083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/>
              <a:t>Espontâneo</a:t>
            </a:r>
            <a:endParaRPr lang="en-US" sz="1600" dirty="0"/>
          </a:p>
        </p:txBody>
      </p:sp>
      <p:sp>
        <p:nvSpPr>
          <p:cNvPr id="16" name="Retângulo 15"/>
          <p:cNvSpPr/>
          <p:nvPr/>
        </p:nvSpPr>
        <p:spPr>
          <a:xfrm>
            <a:off x="3540925" y="4865263"/>
            <a:ext cx="28992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/>
              <a:t>Constantemente negociado/</a:t>
            </a:r>
            <a:endParaRPr lang="en-US" dirty="0"/>
          </a:p>
        </p:txBody>
      </p:sp>
      <p:sp>
        <p:nvSpPr>
          <p:cNvPr id="17" name="Retângulo 16"/>
          <p:cNvSpPr/>
          <p:nvPr/>
        </p:nvSpPr>
        <p:spPr>
          <a:xfrm>
            <a:off x="6243201" y="4875281"/>
            <a:ext cx="25977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/>
              <a:t>Que jamais se negocia</a:t>
            </a:r>
            <a:endParaRPr lang="en-US" dirty="0"/>
          </a:p>
        </p:txBody>
      </p:sp>
      <p:sp>
        <p:nvSpPr>
          <p:cNvPr id="18" name="Retângulo 17"/>
          <p:cNvSpPr/>
          <p:nvPr/>
        </p:nvSpPr>
        <p:spPr>
          <a:xfrm>
            <a:off x="4045201" y="5608161"/>
            <a:ext cx="14698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/>
              <a:t>Vem de casa/</a:t>
            </a:r>
            <a:endParaRPr lang="en-US" dirty="0"/>
          </a:p>
        </p:txBody>
      </p:sp>
      <p:sp>
        <p:nvSpPr>
          <p:cNvPr id="19" name="Retângulo 18"/>
          <p:cNvSpPr/>
          <p:nvPr/>
        </p:nvSpPr>
        <p:spPr>
          <a:xfrm>
            <a:off x="5358359" y="5618794"/>
            <a:ext cx="34465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/>
              <a:t>Deve ser desenvolvido nas escolas</a:t>
            </a:r>
            <a:endParaRPr lang="en-US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10827490" y="6381603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Continua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923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8" grpId="0"/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3091197" y="740764"/>
            <a:ext cx="42875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/>
              <a:t>Depende do contexto e dos participantes</a:t>
            </a:r>
            <a:r>
              <a:rPr lang="pt-BR" b="1" dirty="0" smtClean="0"/>
              <a:t>/</a:t>
            </a:r>
            <a:endParaRPr lang="en-US" dirty="0"/>
          </a:p>
        </p:txBody>
      </p:sp>
      <p:sp>
        <p:nvSpPr>
          <p:cNvPr id="6" name="Retângulo 5"/>
          <p:cNvSpPr/>
          <p:nvPr/>
        </p:nvSpPr>
        <p:spPr>
          <a:xfrm>
            <a:off x="7094028" y="746044"/>
            <a:ext cx="1226434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b="1" dirty="0"/>
              <a:t>Independe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2376408" y="1601119"/>
            <a:ext cx="51122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/>
              <a:t>A sala de aula de ciências é um lugar para negociar/</a:t>
            </a:r>
            <a:endParaRPr lang="en-US" dirty="0"/>
          </a:p>
        </p:txBody>
      </p:sp>
      <p:sp>
        <p:nvSpPr>
          <p:cNvPr id="8" name="Retângulo 7"/>
          <p:cNvSpPr/>
          <p:nvPr/>
        </p:nvSpPr>
        <p:spPr>
          <a:xfrm>
            <a:off x="7368366" y="1600485"/>
            <a:ext cx="15842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/>
              <a:t>forçar respeito</a:t>
            </a:r>
            <a:endParaRPr lang="en-US" dirty="0"/>
          </a:p>
        </p:txBody>
      </p:sp>
      <p:sp>
        <p:nvSpPr>
          <p:cNvPr id="9" name="Retângulo 8"/>
          <p:cNvSpPr/>
          <p:nvPr/>
        </p:nvSpPr>
        <p:spPr>
          <a:xfrm>
            <a:off x="4247621" y="2363881"/>
            <a:ext cx="21381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/>
              <a:t>Conduta </a:t>
            </a:r>
            <a:r>
              <a:rPr lang="pt-BR" b="1" dirty="0" smtClean="0"/>
              <a:t>expressiva/</a:t>
            </a:r>
            <a:endParaRPr lang="en-US" dirty="0"/>
          </a:p>
        </p:txBody>
      </p:sp>
      <p:sp>
        <p:nvSpPr>
          <p:cNvPr id="10" name="Retângulo 9"/>
          <p:cNvSpPr/>
          <p:nvPr/>
        </p:nvSpPr>
        <p:spPr>
          <a:xfrm>
            <a:off x="6209570" y="2364832"/>
            <a:ext cx="901657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b="1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omum</a:t>
            </a:r>
            <a:endParaRPr lang="en-US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4269530" y="3148006"/>
            <a:ext cx="18929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/>
              <a:t>Questionamento/</a:t>
            </a:r>
            <a:endParaRPr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6012318" y="3147764"/>
            <a:ext cx="1238788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b="1" dirty="0"/>
              <a:t>Aceitação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4586063" y="3927878"/>
            <a:ext cx="15426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/>
              <a:t>Emancipação</a:t>
            </a:r>
            <a:r>
              <a:rPr lang="en-US" b="1" dirty="0"/>
              <a:t>/</a:t>
            </a:r>
            <a:endParaRPr lang="en-US" dirty="0"/>
          </a:p>
        </p:txBody>
      </p:sp>
      <p:sp>
        <p:nvSpPr>
          <p:cNvPr id="14" name="Retângulo 13"/>
          <p:cNvSpPr/>
          <p:nvPr/>
        </p:nvSpPr>
        <p:spPr>
          <a:xfrm>
            <a:off x="5969789" y="3928302"/>
            <a:ext cx="10781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/>
              <a:t>Opressão</a:t>
            </a:r>
            <a:endParaRPr lang="en-US" dirty="0"/>
          </a:p>
        </p:txBody>
      </p:sp>
      <p:sp>
        <p:nvSpPr>
          <p:cNvPr id="15" name="Retângulo 14"/>
          <p:cNvSpPr/>
          <p:nvPr/>
        </p:nvSpPr>
        <p:spPr>
          <a:xfrm>
            <a:off x="5123458" y="4654081"/>
            <a:ext cx="7555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/>
              <a:t>Ação</a:t>
            </a:r>
            <a:r>
              <a:rPr lang="en-US" b="1" dirty="0"/>
              <a:t>/</a:t>
            </a:r>
            <a:endParaRPr lang="en-US" dirty="0"/>
          </a:p>
        </p:txBody>
      </p:sp>
      <p:sp>
        <p:nvSpPr>
          <p:cNvPr id="16" name="Retângulo 15"/>
          <p:cNvSpPr/>
          <p:nvPr/>
        </p:nvSpPr>
        <p:spPr>
          <a:xfrm>
            <a:off x="5714224" y="4656729"/>
            <a:ext cx="8290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/>
              <a:t>Inércia</a:t>
            </a:r>
            <a:endParaRPr lang="en-US" dirty="0"/>
          </a:p>
        </p:txBody>
      </p:sp>
      <p:sp>
        <p:nvSpPr>
          <p:cNvPr id="2" name="CaixaDeTexto 1"/>
          <p:cNvSpPr txBox="1"/>
          <p:nvPr/>
        </p:nvSpPr>
        <p:spPr>
          <a:xfrm>
            <a:off x="3405107" y="5372098"/>
            <a:ext cx="4671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Marginalização de outros saberes e discursos/</a:t>
            </a:r>
            <a:endParaRPr lang="en-US" dirty="0"/>
          </a:p>
        </p:txBody>
      </p:sp>
      <p:sp>
        <p:nvSpPr>
          <p:cNvPr id="3" name="CaixaDeTexto 2"/>
          <p:cNvSpPr txBox="1"/>
          <p:nvPr/>
        </p:nvSpPr>
        <p:spPr>
          <a:xfrm>
            <a:off x="7803570" y="5361707"/>
            <a:ext cx="966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Inclusão</a:t>
            </a:r>
            <a:endParaRPr lang="en-US" b="1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10266218" y="6328064"/>
            <a:ext cx="1620982" cy="374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Continua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510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2" grpId="0"/>
      <p:bldP spid="13" grpId="0"/>
      <p:bldP spid="15" grpId="0"/>
      <p:bldP spid="2" grpId="0"/>
      <p:bldP spid="3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2181315" y="839867"/>
            <a:ext cx="36697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/>
              <a:t>Manutenção do poder e autoridade/</a:t>
            </a:r>
            <a:endParaRPr lang="en-US" dirty="0"/>
          </a:p>
        </p:txBody>
      </p:sp>
      <p:sp>
        <p:nvSpPr>
          <p:cNvPr id="6" name="Retângulo 5"/>
          <p:cNvSpPr/>
          <p:nvPr/>
        </p:nvSpPr>
        <p:spPr>
          <a:xfrm>
            <a:off x="5705572" y="839867"/>
            <a:ext cx="38550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/>
              <a:t>Desconstrução </a:t>
            </a:r>
            <a:r>
              <a:rPr lang="pt-BR" b="1" dirty="0" smtClean="0"/>
              <a:t>de </a:t>
            </a:r>
            <a:r>
              <a:rPr lang="pt-BR" b="1" dirty="0"/>
              <a:t>poder e autoridade </a:t>
            </a:r>
            <a:endParaRPr lang="pt-BR" dirty="0" smtClean="0">
              <a:solidFill>
                <a:srgbClr val="2F549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1696237" y="1560647"/>
            <a:ext cx="41028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/>
              <a:t>Experiência, história e perspectiva única/</a:t>
            </a:r>
            <a:endParaRPr lang="en-US" dirty="0"/>
          </a:p>
        </p:txBody>
      </p:sp>
      <p:sp>
        <p:nvSpPr>
          <p:cNvPr id="9" name="Retângulo 8"/>
          <p:cNvSpPr/>
          <p:nvPr/>
        </p:nvSpPr>
        <p:spPr>
          <a:xfrm>
            <a:off x="5579918" y="1560647"/>
            <a:ext cx="46680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/>
              <a:t>Múltiplas experiências, histórias e perspectivas</a:t>
            </a:r>
            <a:endParaRPr lang="en-US" dirty="0"/>
          </a:p>
        </p:txBody>
      </p:sp>
      <p:sp>
        <p:nvSpPr>
          <p:cNvPr id="11" name="Retângulo 10"/>
          <p:cNvSpPr/>
          <p:nvPr/>
        </p:nvSpPr>
        <p:spPr>
          <a:xfrm>
            <a:off x="4537978" y="2281427"/>
            <a:ext cx="20939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/>
              <a:t>Discursos híbridos/</a:t>
            </a:r>
            <a:endParaRPr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6410767" y="2281427"/>
            <a:ext cx="7386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/>
              <a:t>puros</a:t>
            </a:r>
            <a:endParaRPr lang="en-US" b="1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10952016" y="6442364"/>
            <a:ext cx="1257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Continua</a:t>
            </a:r>
            <a:endParaRPr lang="en-US" dirty="0"/>
          </a:p>
        </p:txBody>
      </p:sp>
      <p:sp>
        <p:nvSpPr>
          <p:cNvPr id="2" name="CaixaDeTexto 1"/>
          <p:cNvSpPr txBox="1"/>
          <p:nvPr/>
        </p:nvSpPr>
        <p:spPr>
          <a:xfrm>
            <a:off x="4666483" y="2991816"/>
            <a:ext cx="144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Autoridade</a:t>
            </a:r>
            <a:r>
              <a:rPr lang="en-US" b="1" dirty="0"/>
              <a:t>/</a:t>
            </a:r>
            <a:endParaRPr lang="en-US" dirty="0"/>
          </a:p>
        </p:txBody>
      </p:sp>
      <p:sp>
        <p:nvSpPr>
          <p:cNvPr id="3" name="CaixaDeTexto 2"/>
          <p:cNvSpPr txBox="1"/>
          <p:nvPr/>
        </p:nvSpPr>
        <p:spPr>
          <a:xfrm>
            <a:off x="5870670" y="2991816"/>
            <a:ext cx="1236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Submissão</a:t>
            </a:r>
            <a:endParaRPr lang="en-US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4028221" y="3763879"/>
            <a:ext cx="21197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Novas</a:t>
            </a:r>
            <a:r>
              <a:rPr lang="en-US" b="1" dirty="0"/>
              <a:t> </a:t>
            </a:r>
            <a:r>
              <a:rPr lang="en-US" b="1" dirty="0" err="1"/>
              <a:t>identidades</a:t>
            </a:r>
            <a:r>
              <a:rPr lang="en-US" b="1" dirty="0"/>
              <a:t>/</a:t>
            </a:r>
            <a:endParaRPr lang="en-US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5892608" y="3774270"/>
            <a:ext cx="2784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Velhas identidades</a:t>
            </a:r>
            <a:endParaRPr lang="en-US" b="1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3852407" y="4535942"/>
            <a:ext cx="187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b="1" dirty="0"/>
              <a:t>Ouvir os alunos/</a:t>
            </a:r>
            <a:endParaRPr lang="en-US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5560096" y="4535942"/>
            <a:ext cx="2670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Falação do professor</a:t>
            </a:r>
            <a:endParaRPr lang="en-US" b="1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1666485" y="5341562"/>
            <a:ext cx="4859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Fundos distintos de conhecimentos e evidências/</a:t>
            </a:r>
            <a:endParaRPr lang="en-US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6328062" y="5351953"/>
            <a:ext cx="4623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Conhecimento e evidência científica somente</a:t>
            </a:r>
            <a:endParaRPr lang="en-US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3964149" y="6022836"/>
            <a:ext cx="2202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Compartilhar ideias/</a:t>
            </a:r>
            <a:endParaRPr lang="en-US" dirty="0"/>
          </a:p>
        </p:txBody>
      </p:sp>
      <p:sp>
        <p:nvSpPr>
          <p:cNvPr id="22" name="CaixaDeTexto 21"/>
          <p:cNvSpPr txBox="1"/>
          <p:nvPr/>
        </p:nvSpPr>
        <p:spPr>
          <a:xfrm>
            <a:off x="5929756" y="6019066"/>
            <a:ext cx="3365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Impor a </a:t>
            </a:r>
            <a:r>
              <a:rPr lang="pt-BR" b="1" dirty="0" smtClean="0"/>
              <a:t>“ideia correta”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493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1" grpId="0"/>
      <p:bldP spid="12" grpId="0"/>
      <p:bldP spid="14" grpId="0"/>
      <p:bldP spid="2" grpId="0"/>
      <p:bldP spid="3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200400" y="611477"/>
            <a:ext cx="3971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Valorizar e legitimar a </a:t>
            </a:r>
            <a:r>
              <a:rPr lang="pt-BR" b="1" dirty="0" smtClean="0"/>
              <a:t>“resposta certa”/</a:t>
            </a:r>
            <a:endParaRPr lang="en-US" dirty="0"/>
          </a:p>
        </p:txBody>
      </p:sp>
      <p:sp>
        <p:nvSpPr>
          <p:cNvPr id="5" name="CaixaDeTexto 4"/>
          <p:cNvSpPr txBox="1"/>
          <p:nvPr/>
        </p:nvSpPr>
        <p:spPr>
          <a:xfrm>
            <a:off x="6943722" y="611477"/>
            <a:ext cx="2348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todas as respostas</a:t>
            </a:r>
            <a:endParaRPr lang="en-US" dirty="0"/>
          </a:p>
        </p:txBody>
      </p:sp>
      <p:sp>
        <p:nvSpPr>
          <p:cNvPr id="6" name="CaixaDeTexto 5"/>
          <p:cNvSpPr txBox="1"/>
          <p:nvPr/>
        </p:nvSpPr>
        <p:spPr>
          <a:xfrm>
            <a:off x="4104411" y="1329203"/>
            <a:ext cx="3054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Respeito </a:t>
            </a:r>
            <a:r>
              <a:rPr lang="pt-BR" b="1" dirty="0" smtClean="0"/>
              <a:t>pelos alunos/</a:t>
            </a:r>
            <a:endParaRPr lang="en-US" dirty="0"/>
          </a:p>
        </p:txBody>
      </p:sp>
      <p:sp>
        <p:nvSpPr>
          <p:cNvPr id="7" name="CaixaDeTexto 6"/>
          <p:cNvSpPr txBox="1"/>
          <p:nvPr/>
        </p:nvSpPr>
        <p:spPr>
          <a:xfrm>
            <a:off x="6265715" y="1329203"/>
            <a:ext cx="4177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Desrespeito</a:t>
            </a:r>
            <a:endParaRPr lang="en-US" b="1" dirty="0"/>
          </a:p>
        </p:txBody>
      </p:sp>
      <p:sp>
        <p:nvSpPr>
          <p:cNvPr id="8" name="CaixaDeTexto 7"/>
          <p:cNvSpPr txBox="1"/>
          <p:nvPr/>
        </p:nvSpPr>
        <p:spPr>
          <a:xfrm>
            <a:off x="3901783" y="1972849"/>
            <a:ext cx="2815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Respeito pelos professores/</a:t>
            </a:r>
            <a:endParaRPr lang="en-US" dirty="0"/>
          </a:p>
        </p:txBody>
      </p:sp>
      <p:sp>
        <p:nvSpPr>
          <p:cNvPr id="9" name="CaixaDeTexto 8"/>
          <p:cNvSpPr txBox="1"/>
          <p:nvPr/>
        </p:nvSpPr>
        <p:spPr>
          <a:xfrm>
            <a:off x="6541073" y="1972849"/>
            <a:ext cx="2540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Desrespeito</a:t>
            </a:r>
            <a:endParaRPr lang="en-US" b="1" dirty="0"/>
          </a:p>
        </p:txBody>
      </p:sp>
      <p:sp>
        <p:nvSpPr>
          <p:cNvPr id="10" name="CaixaDeTexto 9"/>
          <p:cNvSpPr txBox="1"/>
          <p:nvPr/>
        </p:nvSpPr>
        <p:spPr>
          <a:xfrm>
            <a:off x="4143372" y="2732057"/>
            <a:ext cx="2441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Atenção pelo outro/</a:t>
            </a:r>
            <a:endParaRPr lang="en-US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6107254" y="2732057"/>
            <a:ext cx="1335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Desatenção</a:t>
            </a:r>
            <a:endParaRPr lang="en-US" b="1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3325092" y="3637566"/>
            <a:ext cx="25769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Compreender os outros/</a:t>
            </a:r>
            <a:endParaRPr lang="en-US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5694214" y="3637566"/>
            <a:ext cx="3231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Indisposição para compreender</a:t>
            </a:r>
            <a:endParaRPr lang="en-US" b="1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1558639" y="4486326"/>
            <a:ext cx="5112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Conhecimento e contexto estão sempre associados/</a:t>
            </a:r>
            <a:endParaRPr lang="en-US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6483928" y="4486325"/>
            <a:ext cx="4686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Dissociar conhecimento de qualquer contexto</a:t>
            </a:r>
            <a:endParaRPr lang="en-US" dirty="0"/>
          </a:p>
          <a:p>
            <a:endParaRPr lang="en-US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2439263" y="5289055"/>
            <a:ext cx="3667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O respeito aumenta o engajamento/</a:t>
            </a:r>
            <a:endParaRPr lang="en-US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5912425" y="5299308"/>
            <a:ext cx="4405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O engajamento independe </a:t>
            </a:r>
            <a:r>
              <a:rPr lang="pt-BR" b="1" dirty="0" smtClean="0"/>
              <a:t>de haver </a:t>
            </a:r>
            <a:r>
              <a:rPr lang="pt-BR" b="1" dirty="0"/>
              <a:t>respeito</a:t>
            </a:r>
            <a:endParaRPr lang="en-US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4104411" y="6023569"/>
            <a:ext cx="2971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Oportunizar</a:t>
            </a:r>
            <a:r>
              <a:rPr lang="en-US" b="1" dirty="0"/>
              <a:t> </a:t>
            </a:r>
            <a:r>
              <a:rPr lang="en-US" b="1" dirty="0" err="1"/>
              <a:t>aprendizagem</a:t>
            </a:r>
            <a:r>
              <a:rPr lang="en-US" b="1" dirty="0"/>
              <a:t>/</a:t>
            </a:r>
            <a:endParaRPr lang="en-US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6774870" y="6023569"/>
            <a:ext cx="2763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Dificultar</a:t>
            </a:r>
            <a:r>
              <a:rPr lang="en-US" b="1" dirty="0"/>
              <a:t> </a:t>
            </a:r>
            <a:endParaRPr lang="en-US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10827327" y="6517593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FIM.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708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359</Words>
  <Application>Microsoft Office PowerPoint</Application>
  <PresentationFormat>Widescreen</PresentationFormat>
  <Paragraphs>114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Paulo</dc:creator>
  <cp:lastModifiedBy>Paulo</cp:lastModifiedBy>
  <cp:revision>78</cp:revision>
  <dcterms:created xsi:type="dcterms:W3CDTF">2015-07-29T14:48:30Z</dcterms:created>
  <dcterms:modified xsi:type="dcterms:W3CDTF">2015-08-11T22:05:29Z</dcterms:modified>
</cp:coreProperties>
</file>