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2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7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2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0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244B-F831-430D-9C2F-36AEB7DC88A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2693-8649-4FDA-A2CC-ED0A4FDB43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9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92281" y="700152"/>
            <a:ext cx="11149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Algumas</a:t>
            </a:r>
            <a:r>
              <a:rPr lang="en-US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dicotomias</a:t>
            </a:r>
            <a:r>
              <a:rPr lang="en-US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/pares </a:t>
            </a:r>
            <a:r>
              <a:rPr lang="en-US" b="1" u="sng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binários</a:t>
            </a:r>
            <a:r>
              <a:rPr lang="en-US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encontrados</a:t>
            </a:r>
            <a:r>
              <a:rPr lang="en-US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and Science Learning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02163" y="1666344"/>
            <a:ext cx="111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Respeito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640468" y="1655227"/>
            <a:ext cx="13318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/>
              <a:t>Desrespeito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44946" y="2368201"/>
            <a:ext cx="1748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Algo</a:t>
            </a:r>
            <a:r>
              <a:rPr lang="en-US" b="1" dirty="0"/>
              <a:t> </a:t>
            </a:r>
            <a:r>
              <a:rPr lang="en-US" b="1" dirty="0" err="1"/>
              <a:t>valorizado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5884765" y="2372365"/>
            <a:ext cx="113024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/>
              <a:t>Sem</a:t>
            </a:r>
            <a:r>
              <a:rPr lang="en-US" b="1" dirty="0" smtClean="0"/>
              <a:t> valor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34918" y="3224041"/>
            <a:ext cx="2779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Algo que se tem ou possui/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>
            <a:off x="5922231" y="3213414"/>
            <a:ext cx="222888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Não se tem ou possui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735770" y="4022659"/>
            <a:ext cx="1029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Estático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590741" y="4027423"/>
            <a:ext cx="108600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/>
              <a:t>Dinâmico</a:t>
            </a:r>
            <a:endParaRPr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3816243" y="4839741"/>
            <a:ext cx="2916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Depende</a:t>
            </a:r>
            <a:r>
              <a:rPr lang="en-US" b="1" dirty="0" smtClean="0"/>
              <a:t> das </a:t>
            </a:r>
            <a:r>
              <a:rPr lang="en-US" b="1" dirty="0" err="1" smtClean="0"/>
              <a:t>circunstâncias</a:t>
            </a:r>
            <a:r>
              <a:rPr lang="en-US" b="1" dirty="0" smtClean="0"/>
              <a:t>/</a:t>
            </a:r>
            <a:endParaRPr lang="en-US" dirty="0"/>
          </a:p>
        </p:txBody>
      </p:sp>
      <p:sp>
        <p:nvSpPr>
          <p:cNvPr id="14" name="Retângulo 13"/>
          <p:cNvSpPr/>
          <p:nvPr/>
        </p:nvSpPr>
        <p:spPr>
          <a:xfrm>
            <a:off x="6568357" y="4823656"/>
            <a:ext cx="120898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/>
              <a:t>Independe</a:t>
            </a: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3444507" y="5784693"/>
            <a:ext cx="2542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Algo que pode ser dado/</a:t>
            </a: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5864035" y="5776816"/>
            <a:ext cx="2657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Q</a:t>
            </a:r>
            <a:r>
              <a:rPr lang="pt-BR" b="1" dirty="0" smtClean="0"/>
              <a:t>ue </a:t>
            </a:r>
            <a:r>
              <a:rPr lang="pt-BR" b="1" dirty="0"/>
              <a:t>tem que ser recebido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077674" y="645275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  <p:pic>
        <p:nvPicPr>
          <p:cNvPr id="18" name="Imagem 17" descr="http://www.campusvirtual.ufsj.edu.br/mooc/ciencianacomunidade/wp-content/uploads/2015/02/logo-ciencianacomunidade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684" y="119302"/>
            <a:ext cx="547688" cy="492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23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598711" y="878919"/>
            <a:ext cx="123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ganho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730608" y="876374"/>
            <a:ext cx="115127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doado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369570" y="1592534"/>
            <a:ext cx="138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trocado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603379" y="1588512"/>
            <a:ext cx="207294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Que não se troca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45481" y="2331707"/>
            <a:ext cx="407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Uma pessoa respeitável </a:t>
            </a:r>
            <a:r>
              <a:rPr lang="pt-BR" b="1" dirty="0" smtClean="0"/>
              <a:t>tem </a:t>
            </a:r>
            <a:r>
              <a:rPr lang="pt-BR" b="1" dirty="0"/>
              <a:t>qualidades/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6021579" y="2336416"/>
            <a:ext cx="390283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Qualquer pessoa </a:t>
            </a:r>
            <a:r>
              <a:rPr lang="pt-BR" b="1" dirty="0" smtClean="0"/>
              <a:t>merece </a:t>
            </a:r>
            <a:r>
              <a:rPr lang="pt-BR" b="1" dirty="0"/>
              <a:t>respeito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20745" y="3065373"/>
            <a:ext cx="328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Apreciação baseada em valores/</a:t>
            </a:r>
            <a:endParaRPr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5955350" y="3076098"/>
            <a:ext cx="254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</a:t>
            </a:r>
            <a:r>
              <a:rPr lang="pt-BR" b="1" dirty="0" smtClean="0"/>
              <a:t>ndependente </a:t>
            </a:r>
            <a:r>
              <a:rPr lang="pt-BR" b="1" dirty="0"/>
              <a:t>de valores</a:t>
            </a:r>
            <a:endParaRPr lang="en-US" dirty="0"/>
          </a:p>
        </p:txBody>
      </p:sp>
      <p:sp>
        <p:nvSpPr>
          <p:cNvPr id="14" name="Retângulo 13"/>
          <p:cNvSpPr/>
          <p:nvPr/>
        </p:nvSpPr>
        <p:spPr>
          <a:xfrm>
            <a:off x="2820745" y="3901150"/>
            <a:ext cx="408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Estabelecido em </a:t>
            </a:r>
            <a:r>
              <a:rPr lang="pt-BR" b="1" dirty="0" smtClean="0"/>
              <a:t>relações interpessoais/</a:t>
            </a: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6627667" y="3901150"/>
            <a:ext cx="223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Inerente ao indivíduo</a:t>
            </a: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3410766" y="4696916"/>
            <a:ext cx="3390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Recurso ou ferramenta de troca</a:t>
            </a:r>
            <a:r>
              <a:rPr lang="pt-BR" b="1" dirty="0" smtClean="0"/>
              <a:t>/</a:t>
            </a:r>
            <a:endParaRPr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6548038" y="4722628"/>
            <a:ext cx="1799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Que não se troca</a:t>
            </a:r>
            <a:endParaRPr lang="en-US" b="1" dirty="0"/>
          </a:p>
        </p:txBody>
      </p:sp>
      <p:sp>
        <p:nvSpPr>
          <p:cNvPr id="18" name="Retângulo 17"/>
          <p:cNvSpPr/>
          <p:nvPr/>
        </p:nvSpPr>
        <p:spPr>
          <a:xfrm>
            <a:off x="4261975" y="5522060"/>
            <a:ext cx="156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Capital social/</a:t>
            </a:r>
            <a:endParaRPr lang="en-US" dirty="0"/>
          </a:p>
        </p:txBody>
      </p:sp>
      <p:sp>
        <p:nvSpPr>
          <p:cNvPr id="19" name="Retângulo 18"/>
          <p:cNvSpPr/>
          <p:nvPr/>
        </p:nvSpPr>
        <p:spPr>
          <a:xfrm>
            <a:off x="5750717" y="5532693"/>
            <a:ext cx="170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t-BR" b="1" dirty="0"/>
              <a:t>Capital cultural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891288" y="64241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370228" y="627409"/>
            <a:ext cx="2155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Construção coletiva/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6407906" y="627409"/>
            <a:ext cx="118912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Individual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52146" y="1216038"/>
            <a:ext cx="3827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Quem e o que é valorizado na escola /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7125703" y="1207449"/>
            <a:ext cx="184014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N</a:t>
            </a:r>
            <a:r>
              <a:rPr lang="pt-BR" b="1" dirty="0" smtClean="0"/>
              <a:t>ão </a:t>
            </a:r>
            <a:r>
              <a:rPr lang="pt-BR" b="1" dirty="0"/>
              <a:t>valorizado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55586" y="1876274"/>
            <a:ext cx="1162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Dialógico/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959307" y="1887445"/>
            <a:ext cx="132004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Monológico</a:t>
            </a:r>
            <a:endParaRPr lang="en-US" dirty="0"/>
          </a:p>
          <a:p>
            <a:endParaRPr lang="en-US" sz="1600" dirty="0"/>
          </a:p>
        </p:txBody>
      </p:sp>
      <p:sp>
        <p:nvSpPr>
          <p:cNvPr id="10" name="Retângulo 9"/>
          <p:cNvSpPr/>
          <p:nvPr/>
        </p:nvSpPr>
        <p:spPr>
          <a:xfrm>
            <a:off x="3796070" y="2494381"/>
            <a:ext cx="339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Profunda compreensão do outro/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7002993" y="2495991"/>
            <a:ext cx="1713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Incompreensão </a:t>
            </a:r>
            <a:endParaRPr lang="en-US" sz="1600" dirty="0"/>
          </a:p>
        </p:txBody>
      </p:sp>
      <p:sp>
        <p:nvSpPr>
          <p:cNvPr id="12" name="Retângulo 11"/>
          <p:cNvSpPr/>
          <p:nvPr/>
        </p:nvSpPr>
        <p:spPr>
          <a:xfrm>
            <a:off x="4499420" y="3190766"/>
            <a:ext cx="2652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Compartilhar</a:t>
            </a:r>
            <a:r>
              <a:rPr lang="en-US" b="1" dirty="0" smtClean="0"/>
              <a:t> </a:t>
            </a:r>
            <a:r>
              <a:rPr lang="en-US" b="1" dirty="0" err="1" smtClean="0"/>
              <a:t>autoridade</a:t>
            </a:r>
            <a:r>
              <a:rPr lang="en-US" b="1" dirty="0" smtClean="0"/>
              <a:t>/</a:t>
            </a:r>
            <a:endParaRPr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6991304" y="3194500"/>
            <a:ext cx="76174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/>
              <a:t>Impor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036185" y="378358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Simetria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5929911" y="3789663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Assimetria</a:t>
            </a: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5126318" y="4489782"/>
            <a:ext cx="106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Empatia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6012681" y="4489782"/>
            <a:ext cx="106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Antipatia</a:t>
            </a:r>
            <a:endParaRPr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5000035" y="5104923"/>
            <a:ext cx="113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Conectar/</a:t>
            </a:r>
            <a:endParaRPr lang="en-US" dirty="0"/>
          </a:p>
        </p:txBody>
      </p:sp>
      <p:sp>
        <p:nvSpPr>
          <p:cNvPr id="19" name="Retângulo 18"/>
          <p:cNvSpPr/>
          <p:nvPr/>
        </p:nvSpPr>
        <p:spPr>
          <a:xfrm>
            <a:off x="5951981" y="5107889"/>
            <a:ext cx="136428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Desconectar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338467" y="5808008"/>
            <a:ext cx="1182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Professor/</a:t>
            </a:r>
            <a:endParaRPr lang="en-US" dirty="0"/>
          </a:p>
        </p:txBody>
      </p:sp>
      <p:sp>
        <p:nvSpPr>
          <p:cNvPr id="21" name="Retângulo 20"/>
          <p:cNvSpPr/>
          <p:nvPr/>
        </p:nvSpPr>
        <p:spPr>
          <a:xfrm>
            <a:off x="6358088" y="581719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Aluno</a:t>
            </a:r>
            <a:endParaRPr lang="en-US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210800" y="63816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1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8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837153" y="527507"/>
            <a:ext cx="12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Estudante/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5918830" y="536719"/>
            <a:ext cx="1445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Outra pessoa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205983" y="1154726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Desiguais/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243201" y="1153366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Iguais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865458" y="1771373"/>
            <a:ext cx="976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Esforço/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670693" y="1782006"/>
            <a:ext cx="1719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Espontaneidade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>
            <a:off x="4276450" y="2454128"/>
            <a:ext cx="247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Dar e </a:t>
            </a:r>
            <a:r>
              <a:rPr lang="en-US" b="1" dirty="0" err="1"/>
              <a:t>ganhar</a:t>
            </a:r>
            <a:r>
              <a:rPr lang="en-US" b="1" dirty="0"/>
              <a:t> </a:t>
            </a:r>
            <a:r>
              <a:rPr lang="en-US" b="1" dirty="0" err="1"/>
              <a:t>confiança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6641817" y="2454128"/>
            <a:ext cx="119601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/>
              <a:t>D</a:t>
            </a:r>
            <a:r>
              <a:rPr lang="en-US" b="1" dirty="0" err="1" smtClean="0"/>
              <a:t>esconfiar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58612" y="3250494"/>
            <a:ext cx="333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Dependente de uma autoridade/</a:t>
            </a:r>
            <a:endParaRPr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6717317" y="3258257"/>
            <a:ext cx="157594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Independente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548972" y="3986029"/>
            <a:ext cx="174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Algo negociado/</a:t>
            </a: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6148708" y="3988692"/>
            <a:ext cx="1408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Espontâneo</a:t>
            </a:r>
            <a:endParaRPr lang="en-US" sz="1600" dirty="0"/>
          </a:p>
        </p:txBody>
      </p:sp>
      <p:sp>
        <p:nvSpPr>
          <p:cNvPr id="16" name="Retângulo 15"/>
          <p:cNvSpPr/>
          <p:nvPr/>
        </p:nvSpPr>
        <p:spPr>
          <a:xfrm>
            <a:off x="3540925" y="4865263"/>
            <a:ext cx="2899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Constantemente negociado/</a:t>
            </a:r>
            <a:endParaRPr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6243201" y="4875281"/>
            <a:ext cx="2597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Que jamais se negocia</a:t>
            </a:r>
            <a:endParaRPr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4045201" y="5608161"/>
            <a:ext cx="1469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Vem de casa/</a:t>
            </a:r>
            <a:endParaRPr lang="en-US" dirty="0"/>
          </a:p>
        </p:txBody>
      </p:sp>
      <p:sp>
        <p:nvSpPr>
          <p:cNvPr id="19" name="Retângulo 18"/>
          <p:cNvSpPr/>
          <p:nvPr/>
        </p:nvSpPr>
        <p:spPr>
          <a:xfrm>
            <a:off x="5358359" y="5618794"/>
            <a:ext cx="344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Deve ser desenvolvido nas escolas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827490" y="63816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91197" y="740764"/>
            <a:ext cx="4287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Depende do contexto e dos participantes</a:t>
            </a:r>
            <a:r>
              <a:rPr lang="pt-BR" b="1" dirty="0" smtClean="0"/>
              <a:t>/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7094028" y="746044"/>
            <a:ext cx="122643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Independe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76408" y="1601119"/>
            <a:ext cx="511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 sala de aula de ciências é um lugar para negociar/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7368366" y="1600485"/>
            <a:ext cx="1584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forçar respeito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247621" y="2363881"/>
            <a:ext cx="2138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Conduta </a:t>
            </a:r>
            <a:r>
              <a:rPr lang="pt-BR" b="1" dirty="0" smtClean="0"/>
              <a:t>expressiva/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>
            <a:off x="6209570" y="2364832"/>
            <a:ext cx="90165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omum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269530" y="3148006"/>
            <a:ext cx="1892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Questionamento/</a:t>
            </a: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6012318" y="3147764"/>
            <a:ext cx="123878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/>
              <a:t>Aceitação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86063" y="3927878"/>
            <a:ext cx="1542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Emancipação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4" name="Retângulo 13"/>
          <p:cNvSpPr/>
          <p:nvPr/>
        </p:nvSpPr>
        <p:spPr>
          <a:xfrm>
            <a:off x="5969789" y="3928302"/>
            <a:ext cx="1078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Opressão</a:t>
            </a: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5123458" y="4654081"/>
            <a:ext cx="755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Ação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5714224" y="4656729"/>
            <a:ext cx="829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Inércia</a:t>
            </a:r>
            <a:endParaRPr lang="en-US" dirty="0"/>
          </a:p>
        </p:txBody>
      </p:sp>
      <p:sp>
        <p:nvSpPr>
          <p:cNvPr id="2" name="CaixaDeTexto 1"/>
          <p:cNvSpPr txBox="1"/>
          <p:nvPr/>
        </p:nvSpPr>
        <p:spPr>
          <a:xfrm>
            <a:off x="3405107" y="5372098"/>
            <a:ext cx="467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Marginalização de outros saberes e discursos/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03570" y="5361707"/>
            <a:ext cx="96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Inclusão</a:t>
            </a:r>
            <a:endParaRPr lang="en-US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0266218" y="6328064"/>
            <a:ext cx="1620982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5" grpId="0"/>
      <p:bldP spid="2" grpId="0"/>
      <p:bldP spid="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81315" y="839867"/>
            <a:ext cx="3669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Manutenção do poder e autoridade/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705572" y="839867"/>
            <a:ext cx="3855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Desconstrução </a:t>
            </a:r>
            <a:r>
              <a:rPr lang="pt-BR" b="1" dirty="0" smtClean="0"/>
              <a:t>de </a:t>
            </a:r>
            <a:r>
              <a:rPr lang="pt-BR" b="1" dirty="0"/>
              <a:t>poder e autoridade </a:t>
            </a:r>
            <a:endParaRPr lang="pt-BR" dirty="0" smtClean="0">
              <a:solidFill>
                <a:srgbClr val="2F549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96237" y="1560647"/>
            <a:ext cx="4102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Experiência, história e perspectiva única/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579918" y="1560647"/>
            <a:ext cx="466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Múltiplas experiências, histórias e perspectivas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4537978" y="2281427"/>
            <a:ext cx="2093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Discursos híbridos/</a:t>
            </a: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6410767" y="2281427"/>
            <a:ext cx="73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puros</a:t>
            </a:r>
            <a:endParaRPr lang="en-US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952016" y="6442364"/>
            <a:ext cx="125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</a:t>
            </a:r>
            <a:endParaRPr lang="en-US" dirty="0"/>
          </a:p>
        </p:txBody>
      </p:sp>
      <p:sp>
        <p:nvSpPr>
          <p:cNvPr id="2" name="CaixaDeTexto 1"/>
          <p:cNvSpPr txBox="1"/>
          <p:nvPr/>
        </p:nvSpPr>
        <p:spPr>
          <a:xfrm>
            <a:off x="4666483" y="2991816"/>
            <a:ext cx="144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Autoridade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70670" y="2991816"/>
            <a:ext cx="123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Submissão</a:t>
            </a:r>
            <a:endParaRPr lang="en-US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028221" y="3763879"/>
            <a:ext cx="211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Novas</a:t>
            </a:r>
            <a:r>
              <a:rPr lang="en-US" b="1" dirty="0"/>
              <a:t> </a:t>
            </a:r>
            <a:r>
              <a:rPr lang="en-US" b="1" dirty="0" err="1"/>
              <a:t>identidades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892608" y="3774270"/>
            <a:ext cx="278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Velhas identidades</a:t>
            </a:r>
            <a:endParaRPr lang="en-US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852407" y="4535942"/>
            <a:ext cx="187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Ouvir os alunos/</a:t>
            </a:r>
            <a:endParaRPr lang="en-US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560096" y="4535942"/>
            <a:ext cx="267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Falação do professor</a:t>
            </a:r>
            <a:endParaRPr lang="en-US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666485" y="5341562"/>
            <a:ext cx="485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Fundos distintos de conhecimentos e evidências/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328062" y="5351953"/>
            <a:ext cx="462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Conhecimento e evidência científica somente</a:t>
            </a:r>
            <a:endParaRPr lang="en-US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964149" y="6022836"/>
            <a:ext cx="22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Compartilhar ideias/</a:t>
            </a:r>
            <a:endParaRPr lang="en-US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929756" y="6019066"/>
            <a:ext cx="3365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Impor a </a:t>
            </a:r>
            <a:r>
              <a:rPr lang="pt-BR" b="1" dirty="0" smtClean="0"/>
              <a:t>“ideia correta”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4" grpId="0"/>
      <p:bldP spid="2" grpId="0"/>
      <p:bldP spid="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00400" y="611477"/>
            <a:ext cx="397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Valorizar e legitimar a </a:t>
            </a:r>
            <a:r>
              <a:rPr lang="pt-BR" b="1" dirty="0" smtClean="0"/>
              <a:t>“resposta certa”/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6943722" y="611477"/>
            <a:ext cx="234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todas as respostas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04411" y="1329203"/>
            <a:ext cx="305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Respeito </a:t>
            </a:r>
            <a:r>
              <a:rPr lang="pt-BR" b="1" dirty="0" smtClean="0"/>
              <a:t>pelos alunos/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65715" y="1329203"/>
            <a:ext cx="417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Desrespeito</a:t>
            </a:r>
            <a:endParaRPr lang="en-US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01783" y="1972849"/>
            <a:ext cx="281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Respeito pelos professores/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6541073" y="1972849"/>
            <a:ext cx="254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Desrespeito</a:t>
            </a:r>
            <a:endParaRPr lang="en-US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143372" y="2732057"/>
            <a:ext cx="244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Atenção pelo outro/</a:t>
            </a:r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07254" y="2732057"/>
            <a:ext cx="133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Desatenção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325092" y="3637566"/>
            <a:ext cx="2576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Compreender os outros/</a:t>
            </a:r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694214" y="3637566"/>
            <a:ext cx="3231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Indisposição para compreender</a:t>
            </a:r>
            <a:endParaRPr lang="en-US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558639" y="4486326"/>
            <a:ext cx="511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Conhecimento e contexto estão sempre associados/</a:t>
            </a:r>
            <a:endParaRPr lang="en-US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483928" y="4486325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Dissociar conhecimento de qualquer contexto</a:t>
            </a:r>
            <a:endParaRPr lang="en-US" dirty="0"/>
          </a:p>
          <a:p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439263" y="5289055"/>
            <a:ext cx="366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 respeito aumenta o engajamento/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912425" y="5299308"/>
            <a:ext cx="44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 engajamento independe </a:t>
            </a:r>
            <a:r>
              <a:rPr lang="pt-BR" b="1" dirty="0" smtClean="0"/>
              <a:t>de haver </a:t>
            </a:r>
            <a:r>
              <a:rPr lang="pt-BR" b="1" dirty="0"/>
              <a:t>respeito</a:t>
            </a:r>
            <a:endParaRPr lang="en-US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104411" y="6023569"/>
            <a:ext cx="297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Oportunizar</a:t>
            </a:r>
            <a:r>
              <a:rPr lang="en-US" b="1" dirty="0"/>
              <a:t> </a:t>
            </a:r>
            <a:r>
              <a:rPr lang="en-US" b="1" dirty="0" err="1"/>
              <a:t>aprendizagem</a:t>
            </a:r>
            <a:r>
              <a:rPr lang="en-US" b="1" dirty="0"/>
              <a:t>/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774870" y="6023569"/>
            <a:ext cx="2763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Dificultar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827327" y="65175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0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359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Paulo</cp:lastModifiedBy>
  <cp:revision>78</cp:revision>
  <dcterms:created xsi:type="dcterms:W3CDTF">2015-07-29T14:48:30Z</dcterms:created>
  <dcterms:modified xsi:type="dcterms:W3CDTF">2015-08-11T22:05:29Z</dcterms:modified>
</cp:coreProperties>
</file>