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2" d="100"/>
          <a:sy n="92" d="100"/>
        </p:scale>
        <p:origin x="49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F2BC5-F480-44B8-BE29-FE8E745F7927}" type="datetimeFigureOut">
              <a:rPr lang="en-US" smtClean="0"/>
              <a:t>8/21/2015</a:t>
            </a:fld>
            <a:endParaRPr lang="en-US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75A82-393D-4C6A-8450-39FEEDC98E8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44280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F2BC5-F480-44B8-BE29-FE8E745F7927}" type="datetimeFigureOut">
              <a:rPr lang="en-US" smtClean="0"/>
              <a:t>8/21/2015</a:t>
            </a:fld>
            <a:endParaRPr lang="en-US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75A82-393D-4C6A-8450-39FEEDC98E8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07664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F2BC5-F480-44B8-BE29-FE8E745F7927}" type="datetimeFigureOut">
              <a:rPr lang="en-US" smtClean="0"/>
              <a:t>8/21/2015</a:t>
            </a:fld>
            <a:endParaRPr lang="en-US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75A82-393D-4C6A-8450-39FEEDC98E8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18468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F2BC5-F480-44B8-BE29-FE8E745F7927}" type="datetimeFigureOut">
              <a:rPr lang="en-US" smtClean="0"/>
              <a:t>8/21/2015</a:t>
            </a:fld>
            <a:endParaRPr lang="en-US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75A82-393D-4C6A-8450-39FEEDC98E8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89522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F2BC5-F480-44B8-BE29-FE8E745F7927}" type="datetimeFigureOut">
              <a:rPr lang="en-US" smtClean="0"/>
              <a:t>8/21/2015</a:t>
            </a:fld>
            <a:endParaRPr lang="en-US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75A82-393D-4C6A-8450-39FEEDC98E8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00366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F2BC5-F480-44B8-BE29-FE8E745F7927}" type="datetimeFigureOut">
              <a:rPr lang="en-US" smtClean="0"/>
              <a:t>8/21/2015</a:t>
            </a:fld>
            <a:endParaRPr lang="en-US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75A82-393D-4C6A-8450-39FEEDC98E8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9127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F2BC5-F480-44B8-BE29-FE8E745F7927}" type="datetimeFigureOut">
              <a:rPr lang="en-US" smtClean="0"/>
              <a:t>8/21/2015</a:t>
            </a:fld>
            <a:endParaRPr lang="en-US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75A82-393D-4C6A-8450-39FEEDC98E8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46609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F2BC5-F480-44B8-BE29-FE8E745F7927}" type="datetimeFigureOut">
              <a:rPr lang="en-US" smtClean="0"/>
              <a:t>8/21/2015</a:t>
            </a:fld>
            <a:endParaRPr lang="en-US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75A82-393D-4C6A-8450-39FEEDC98E8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9916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F2BC5-F480-44B8-BE29-FE8E745F7927}" type="datetimeFigureOut">
              <a:rPr lang="en-US" smtClean="0"/>
              <a:t>8/21/2015</a:t>
            </a:fld>
            <a:endParaRPr lang="en-US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75A82-393D-4C6A-8450-39FEEDC98E8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98482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F2BC5-F480-44B8-BE29-FE8E745F7927}" type="datetimeFigureOut">
              <a:rPr lang="en-US" smtClean="0"/>
              <a:t>8/21/2015</a:t>
            </a:fld>
            <a:endParaRPr lang="en-US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75A82-393D-4C6A-8450-39FEEDC98E8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86200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F2BC5-F480-44B8-BE29-FE8E745F7927}" type="datetimeFigureOut">
              <a:rPr lang="en-US" smtClean="0"/>
              <a:t>8/21/2015</a:t>
            </a:fld>
            <a:endParaRPr lang="en-US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75A82-393D-4C6A-8450-39FEEDC98E8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84735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6F2BC5-F480-44B8-BE29-FE8E745F7927}" type="datetimeFigureOut">
              <a:rPr lang="en-US" smtClean="0"/>
              <a:t>8/21/2015</a:t>
            </a:fld>
            <a:endParaRPr lang="en-US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D75A82-393D-4C6A-8450-39FEEDC98E8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65627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4"/>
          <p:cNvSpPr/>
          <p:nvPr/>
        </p:nvSpPr>
        <p:spPr>
          <a:xfrm>
            <a:off x="6991680" y="1498665"/>
            <a:ext cx="313393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Palavras e linguagem científica</a:t>
            </a:r>
            <a:endParaRPr lang="en-US" dirty="0"/>
          </a:p>
        </p:txBody>
      </p:sp>
      <p:sp>
        <p:nvSpPr>
          <p:cNvPr id="6" name="Retângulo 5"/>
          <p:cNvSpPr/>
          <p:nvPr/>
        </p:nvSpPr>
        <p:spPr>
          <a:xfrm>
            <a:off x="2177971" y="1488274"/>
            <a:ext cx="501637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Linguagem e experiências vividas pelos estudantes/</a:t>
            </a:r>
            <a:endParaRPr lang="en-US" dirty="0"/>
          </a:p>
        </p:txBody>
      </p:sp>
      <p:sp>
        <p:nvSpPr>
          <p:cNvPr id="7" name="Retângulo 6"/>
          <p:cNvSpPr/>
          <p:nvPr/>
        </p:nvSpPr>
        <p:spPr>
          <a:xfrm>
            <a:off x="3006772" y="2485800"/>
            <a:ext cx="346267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Ciência aprendida na comunidade/</a:t>
            </a:r>
            <a:endParaRPr lang="en-US" dirty="0"/>
          </a:p>
        </p:txBody>
      </p:sp>
      <p:sp>
        <p:nvSpPr>
          <p:cNvPr id="8" name="Retângulo 7"/>
          <p:cNvSpPr/>
          <p:nvPr/>
        </p:nvSpPr>
        <p:spPr>
          <a:xfrm>
            <a:off x="6269518" y="2485800"/>
            <a:ext cx="279102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Ciência aprendida na escola</a:t>
            </a:r>
            <a:endParaRPr lang="en-US" dirty="0"/>
          </a:p>
        </p:txBody>
      </p:sp>
      <p:sp>
        <p:nvSpPr>
          <p:cNvPr id="9" name="Retângulo 8"/>
          <p:cNvSpPr/>
          <p:nvPr/>
        </p:nvSpPr>
        <p:spPr>
          <a:xfrm>
            <a:off x="2125860" y="3516870"/>
            <a:ext cx="311495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Ciência articulada no currículo/</a:t>
            </a:r>
            <a:endParaRPr lang="en-US" dirty="0"/>
          </a:p>
        </p:txBody>
      </p:sp>
      <p:sp>
        <p:nvSpPr>
          <p:cNvPr id="10" name="Retângulo 9"/>
          <p:cNvSpPr/>
          <p:nvPr/>
        </p:nvSpPr>
        <p:spPr>
          <a:xfrm>
            <a:off x="5025237" y="3529631"/>
            <a:ext cx="532113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Ciência experimentada pelos estudantes em suas vidas</a:t>
            </a:r>
            <a:endParaRPr lang="en-US" dirty="0"/>
          </a:p>
        </p:txBody>
      </p:sp>
      <p:sp>
        <p:nvSpPr>
          <p:cNvPr id="11" name="Retângulo 10"/>
          <p:cNvSpPr/>
          <p:nvPr/>
        </p:nvSpPr>
        <p:spPr>
          <a:xfrm>
            <a:off x="3069118" y="4308494"/>
            <a:ext cx="273555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Conhecimento de culturas/</a:t>
            </a:r>
            <a:endParaRPr lang="en-US" dirty="0"/>
          </a:p>
        </p:txBody>
      </p:sp>
      <p:sp>
        <p:nvSpPr>
          <p:cNvPr id="12" name="Retângulo 11"/>
          <p:cNvSpPr/>
          <p:nvPr/>
        </p:nvSpPr>
        <p:spPr>
          <a:xfrm>
            <a:off x="5588754" y="4318885"/>
            <a:ext cx="415254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Conhecimento de ciência e de sala de aula</a:t>
            </a:r>
            <a:endParaRPr lang="en-US" dirty="0"/>
          </a:p>
        </p:txBody>
      </p:sp>
      <p:sp>
        <p:nvSpPr>
          <p:cNvPr id="13" name="Retângulo 12"/>
          <p:cNvSpPr/>
          <p:nvPr/>
        </p:nvSpPr>
        <p:spPr>
          <a:xfrm>
            <a:off x="4346134" y="5139312"/>
            <a:ext cx="145854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Sentir-se útil/</a:t>
            </a:r>
            <a:endParaRPr lang="en-US" dirty="0"/>
          </a:p>
        </p:txBody>
      </p:sp>
      <p:sp>
        <p:nvSpPr>
          <p:cNvPr id="14" name="Retângulo 13"/>
          <p:cNvSpPr/>
          <p:nvPr/>
        </p:nvSpPr>
        <p:spPr>
          <a:xfrm>
            <a:off x="5627198" y="5139312"/>
            <a:ext cx="1476686" cy="3886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pt-BR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inútil (alunos)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5" name="Retângulo 14"/>
          <p:cNvSpPr/>
          <p:nvPr/>
        </p:nvSpPr>
        <p:spPr>
          <a:xfrm>
            <a:off x="2443860" y="6051670"/>
            <a:ext cx="344370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Microconceitos</a:t>
            </a:r>
            <a:r>
              <a:rPr lang="pt-BR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(vidas dos alunos)/</a:t>
            </a:r>
            <a:endParaRPr lang="en-US" dirty="0"/>
          </a:p>
        </p:txBody>
      </p:sp>
      <p:sp>
        <p:nvSpPr>
          <p:cNvPr id="16" name="Retângulo 15"/>
          <p:cNvSpPr/>
          <p:nvPr/>
        </p:nvSpPr>
        <p:spPr>
          <a:xfrm>
            <a:off x="5688286" y="6051670"/>
            <a:ext cx="4826321" cy="3886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pt-BR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</a:t>
            </a:r>
            <a:r>
              <a:rPr lang="pt-BR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acroconceitos</a:t>
            </a:r>
            <a:r>
              <a:rPr lang="pt-BR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(conceitos universais e abstratos)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7" name="CaixaDeTexto 16"/>
          <p:cNvSpPr txBox="1"/>
          <p:nvPr/>
        </p:nvSpPr>
        <p:spPr>
          <a:xfrm>
            <a:off x="748145" y="332509"/>
            <a:ext cx="1107671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 smtClean="0">
                <a:solidFill>
                  <a:srgbClr val="C00000"/>
                </a:solidFill>
              </a:rPr>
              <a:t>Algumas dicotomias/pares binários presentes em “</a:t>
            </a:r>
            <a:r>
              <a:rPr lang="pt-BR" dirty="0" err="1" smtClean="0">
                <a:solidFill>
                  <a:srgbClr val="C00000"/>
                </a:solidFill>
              </a:rPr>
              <a:t>Community</a:t>
            </a:r>
            <a:r>
              <a:rPr lang="pt-BR" dirty="0" smtClean="0">
                <a:solidFill>
                  <a:srgbClr val="C00000"/>
                </a:solidFill>
              </a:rPr>
              <a:t> Science: </a:t>
            </a:r>
            <a:r>
              <a:rPr lang="pt-BR" dirty="0" err="1" smtClean="0">
                <a:solidFill>
                  <a:srgbClr val="C00000"/>
                </a:solidFill>
              </a:rPr>
              <a:t>capitalizing</a:t>
            </a:r>
            <a:r>
              <a:rPr lang="pt-BR" dirty="0" smtClean="0">
                <a:solidFill>
                  <a:srgbClr val="C00000"/>
                </a:solidFill>
              </a:rPr>
              <a:t> </a:t>
            </a:r>
            <a:r>
              <a:rPr lang="pt-BR" dirty="0" err="1" smtClean="0">
                <a:solidFill>
                  <a:srgbClr val="C00000"/>
                </a:solidFill>
              </a:rPr>
              <a:t>on</a:t>
            </a:r>
            <a:r>
              <a:rPr lang="pt-BR" dirty="0" smtClean="0">
                <a:solidFill>
                  <a:srgbClr val="C00000"/>
                </a:solidFill>
              </a:rPr>
              <a:t> local </a:t>
            </a:r>
            <a:r>
              <a:rPr lang="pt-BR" dirty="0" err="1" smtClean="0">
                <a:solidFill>
                  <a:srgbClr val="C00000"/>
                </a:solidFill>
              </a:rPr>
              <a:t>ways</a:t>
            </a:r>
            <a:r>
              <a:rPr lang="pt-BR" dirty="0" smtClean="0">
                <a:solidFill>
                  <a:srgbClr val="C00000"/>
                </a:solidFill>
              </a:rPr>
              <a:t> </a:t>
            </a:r>
            <a:r>
              <a:rPr lang="pt-BR" dirty="0" err="1" smtClean="0">
                <a:solidFill>
                  <a:srgbClr val="C00000"/>
                </a:solidFill>
              </a:rPr>
              <a:t>of</a:t>
            </a:r>
            <a:r>
              <a:rPr lang="pt-BR" dirty="0" smtClean="0">
                <a:solidFill>
                  <a:srgbClr val="C00000"/>
                </a:solidFill>
              </a:rPr>
              <a:t> </a:t>
            </a:r>
            <a:r>
              <a:rPr lang="pt-BR" dirty="0" err="1" smtClean="0">
                <a:solidFill>
                  <a:srgbClr val="C00000"/>
                </a:solidFill>
              </a:rPr>
              <a:t>enacting</a:t>
            </a:r>
            <a:r>
              <a:rPr lang="pt-BR" dirty="0" smtClean="0">
                <a:solidFill>
                  <a:srgbClr val="C00000"/>
                </a:solidFill>
              </a:rPr>
              <a:t> </a:t>
            </a:r>
            <a:r>
              <a:rPr lang="pt-BR" dirty="0" err="1" smtClean="0">
                <a:solidFill>
                  <a:srgbClr val="C00000"/>
                </a:solidFill>
              </a:rPr>
              <a:t>science</a:t>
            </a:r>
            <a:r>
              <a:rPr lang="pt-BR" dirty="0" smtClean="0">
                <a:solidFill>
                  <a:srgbClr val="C00000"/>
                </a:solidFill>
              </a:rPr>
              <a:t> in </a:t>
            </a:r>
            <a:r>
              <a:rPr lang="pt-BR" dirty="0" err="1" smtClean="0">
                <a:solidFill>
                  <a:srgbClr val="C00000"/>
                </a:solidFill>
              </a:rPr>
              <a:t>science</a:t>
            </a:r>
            <a:r>
              <a:rPr lang="pt-BR" dirty="0" smtClean="0">
                <a:solidFill>
                  <a:srgbClr val="C00000"/>
                </a:solidFill>
              </a:rPr>
              <a:t> </a:t>
            </a:r>
            <a:r>
              <a:rPr lang="pt-BR" dirty="0" err="1" smtClean="0">
                <a:solidFill>
                  <a:srgbClr val="C00000"/>
                </a:solidFill>
              </a:rPr>
              <a:t>education</a:t>
            </a:r>
            <a:endParaRPr lang="en-US" dirty="0">
              <a:solidFill>
                <a:srgbClr val="C00000"/>
              </a:solidFill>
            </a:endParaRPr>
          </a:p>
        </p:txBody>
      </p:sp>
      <p:pic>
        <p:nvPicPr>
          <p:cNvPr id="18" name="Imagem 17" descr="http://www.campusvirtual.ufsj.edu.br/mooc/ciencianacomunidade/wp-content/uploads/2015/02/logo-ciencianacomunidade-1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370" y="231095"/>
            <a:ext cx="485775" cy="416560"/>
          </a:xfrm>
          <a:prstGeom prst="rect">
            <a:avLst/>
          </a:prstGeom>
          <a:noFill/>
          <a:ln>
            <a:noFill/>
          </a:ln>
        </p:spPr>
      </p:pic>
      <p:sp>
        <p:nvSpPr>
          <p:cNvPr id="19" name="CaixaDeTexto 18"/>
          <p:cNvSpPr txBox="1"/>
          <p:nvPr/>
        </p:nvSpPr>
        <p:spPr>
          <a:xfrm>
            <a:off x="11035149" y="6494317"/>
            <a:ext cx="16521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Continua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81781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1" grpId="0"/>
      <p:bldP spid="12" grpId="0"/>
      <p:bldP spid="14" grpId="0"/>
      <p:bldP spid="15" grpId="0"/>
      <p:bldP spid="16" grpId="0"/>
      <p:bldP spid="1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3978806" y="751227"/>
            <a:ext cx="107555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Exclusão/</a:t>
            </a:r>
            <a:endParaRPr lang="en-US" dirty="0"/>
          </a:p>
        </p:txBody>
      </p:sp>
      <p:sp>
        <p:nvSpPr>
          <p:cNvPr id="5" name="Retângulo 4"/>
          <p:cNvSpPr/>
          <p:nvPr/>
        </p:nvSpPr>
        <p:spPr>
          <a:xfrm>
            <a:off x="4903597" y="751227"/>
            <a:ext cx="3476593" cy="3886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pt-BR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Inclusão (na educação em ciências)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Retângulo 5"/>
          <p:cNvSpPr/>
          <p:nvPr/>
        </p:nvSpPr>
        <p:spPr>
          <a:xfrm>
            <a:off x="2700365" y="1718290"/>
            <a:ext cx="220323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Temas socioculturais/</a:t>
            </a:r>
            <a:endParaRPr lang="en-US" dirty="0"/>
          </a:p>
        </p:txBody>
      </p:sp>
      <p:sp>
        <p:nvSpPr>
          <p:cNvPr id="7" name="Retângulo 6"/>
          <p:cNvSpPr/>
          <p:nvPr/>
        </p:nvSpPr>
        <p:spPr>
          <a:xfrm>
            <a:off x="4773802" y="1718290"/>
            <a:ext cx="552548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Temas científicos (os professores devem dominar ambos)</a:t>
            </a:r>
            <a:endParaRPr lang="en-US" dirty="0"/>
          </a:p>
        </p:txBody>
      </p:sp>
      <p:sp>
        <p:nvSpPr>
          <p:cNvPr id="8" name="Retângulo 7"/>
          <p:cNvSpPr/>
          <p:nvPr/>
        </p:nvSpPr>
        <p:spPr>
          <a:xfrm>
            <a:off x="3517374" y="2671904"/>
            <a:ext cx="330257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Constructos culturais dos alunos/</a:t>
            </a:r>
            <a:endParaRPr lang="en-US" dirty="0"/>
          </a:p>
        </p:txBody>
      </p:sp>
      <p:sp>
        <p:nvSpPr>
          <p:cNvPr id="9" name="Retângulo 8"/>
          <p:cNvSpPr/>
          <p:nvPr/>
        </p:nvSpPr>
        <p:spPr>
          <a:xfrm>
            <a:off x="6647543" y="2676380"/>
            <a:ext cx="2127505" cy="3886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pt-BR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das aulas de ciências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Retângulo 9"/>
          <p:cNvSpPr/>
          <p:nvPr/>
        </p:nvSpPr>
        <p:spPr>
          <a:xfrm>
            <a:off x="3308432" y="3604736"/>
            <a:ext cx="24372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Professores de ciências/</a:t>
            </a:r>
            <a:endParaRPr lang="en-US" dirty="0"/>
          </a:p>
        </p:txBody>
      </p:sp>
      <p:sp>
        <p:nvSpPr>
          <p:cNvPr id="11" name="Retângulo 10"/>
          <p:cNvSpPr/>
          <p:nvPr/>
        </p:nvSpPr>
        <p:spPr>
          <a:xfrm>
            <a:off x="5535921" y="3607794"/>
            <a:ext cx="358181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Pesquisadores do ensino de ciências</a:t>
            </a:r>
            <a:endParaRPr lang="en-US" dirty="0"/>
          </a:p>
        </p:txBody>
      </p:sp>
      <p:sp>
        <p:nvSpPr>
          <p:cNvPr id="12" name="Retângulo 11"/>
          <p:cNvSpPr/>
          <p:nvPr/>
        </p:nvSpPr>
        <p:spPr>
          <a:xfrm>
            <a:off x="3965166" y="4615935"/>
            <a:ext cx="246388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Cultura da comunidade/</a:t>
            </a:r>
            <a:endParaRPr lang="en-US" dirty="0"/>
          </a:p>
        </p:txBody>
      </p:sp>
      <p:sp>
        <p:nvSpPr>
          <p:cNvPr id="13" name="Retângulo 12"/>
          <p:cNvSpPr/>
          <p:nvPr/>
        </p:nvSpPr>
        <p:spPr>
          <a:xfrm>
            <a:off x="6249127" y="4615865"/>
            <a:ext cx="185506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Cultura da ciência</a:t>
            </a:r>
            <a:endParaRPr lang="en-US" dirty="0"/>
          </a:p>
        </p:txBody>
      </p:sp>
      <p:sp>
        <p:nvSpPr>
          <p:cNvPr id="14" name="Retângulo 13"/>
          <p:cNvSpPr/>
          <p:nvPr/>
        </p:nvSpPr>
        <p:spPr>
          <a:xfrm>
            <a:off x="3843200" y="5623866"/>
            <a:ext cx="246388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Cultura da comunidade/</a:t>
            </a:r>
            <a:endParaRPr lang="en-US" dirty="0"/>
          </a:p>
        </p:txBody>
      </p:sp>
      <p:sp>
        <p:nvSpPr>
          <p:cNvPr id="15" name="Retângulo 14"/>
          <p:cNvSpPr/>
          <p:nvPr/>
        </p:nvSpPr>
        <p:spPr>
          <a:xfrm>
            <a:off x="6124609" y="5634117"/>
            <a:ext cx="257448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Cultura da ciência escolar</a:t>
            </a:r>
            <a:endParaRPr lang="en-US" dirty="0"/>
          </a:p>
        </p:txBody>
      </p:sp>
      <p:sp>
        <p:nvSpPr>
          <p:cNvPr id="16" name="CaixaDeTexto 15"/>
          <p:cNvSpPr txBox="1"/>
          <p:nvPr/>
        </p:nvSpPr>
        <p:spPr>
          <a:xfrm>
            <a:off x="10910459" y="6463144"/>
            <a:ext cx="1828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Continua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82615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3750588" y="781688"/>
            <a:ext cx="298671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Visão</a:t>
            </a:r>
            <a:r>
              <a:rPr lang="en-US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en-US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mundo</a:t>
            </a:r>
            <a:r>
              <a:rPr lang="en-US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multiciência</a:t>
            </a:r>
            <a:r>
              <a:rPr lang="en-US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/</a:t>
            </a:r>
            <a:endParaRPr lang="en-US" dirty="0"/>
          </a:p>
        </p:txBody>
      </p:sp>
      <p:sp>
        <p:nvSpPr>
          <p:cNvPr id="5" name="Retângulo 4"/>
          <p:cNvSpPr/>
          <p:nvPr/>
        </p:nvSpPr>
        <p:spPr>
          <a:xfrm>
            <a:off x="6567926" y="781688"/>
            <a:ext cx="138371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monociência</a:t>
            </a:r>
            <a:endParaRPr lang="en-US" dirty="0"/>
          </a:p>
        </p:txBody>
      </p:sp>
      <p:sp>
        <p:nvSpPr>
          <p:cNvPr id="6" name="Retângulo 5"/>
          <p:cNvSpPr/>
          <p:nvPr/>
        </p:nvSpPr>
        <p:spPr>
          <a:xfrm>
            <a:off x="2333984" y="1602569"/>
            <a:ext cx="28539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Criadores de conhecimento/</a:t>
            </a:r>
            <a:endParaRPr lang="en-US" dirty="0"/>
          </a:p>
        </p:txBody>
      </p:sp>
      <p:sp>
        <p:nvSpPr>
          <p:cNvPr id="7" name="Retângulo 6"/>
          <p:cNvSpPr/>
          <p:nvPr/>
        </p:nvSpPr>
        <p:spPr>
          <a:xfrm>
            <a:off x="4978769" y="1602569"/>
            <a:ext cx="533094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Consumidores de conhecimento (alunos e professores)</a:t>
            </a:r>
            <a:endParaRPr lang="en-US" dirty="0"/>
          </a:p>
        </p:txBody>
      </p:sp>
      <p:sp>
        <p:nvSpPr>
          <p:cNvPr id="8" name="Retângulo 7"/>
          <p:cNvSpPr/>
          <p:nvPr/>
        </p:nvSpPr>
        <p:spPr>
          <a:xfrm>
            <a:off x="1303557" y="2527360"/>
            <a:ext cx="481029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Conhecimento que contribui para a comunidade/</a:t>
            </a:r>
            <a:endParaRPr lang="en-US" dirty="0"/>
          </a:p>
        </p:txBody>
      </p:sp>
      <p:sp>
        <p:nvSpPr>
          <p:cNvPr id="9" name="Retângulo 8"/>
          <p:cNvSpPr/>
          <p:nvPr/>
        </p:nvSpPr>
        <p:spPr>
          <a:xfrm>
            <a:off x="5944471" y="2527360"/>
            <a:ext cx="5185587" cy="3886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pt-BR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Conhecimento que prepara os alunos para os exames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Retângulo 9"/>
          <p:cNvSpPr/>
          <p:nvPr/>
        </p:nvSpPr>
        <p:spPr>
          <a:xfrm>
            <a:off x="3171789" y="3483324"/>
            <a:ext cx="26895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Crenças culturais próprias/</a:t>
            </a:r>
            <a:endParaRPr lang="en-US" dirty="0"/>
          </a:p>
        </p:txBody>
      </p:sp>
      <p:sp>
        <p:nvSpPr>
          <p:cNvPr id="11" name="Retângulo 10"/>
          <p:cNvSpPr/>
          <p:nvPr/>
        </p:nvSpPr>
        <p:spPr>
          <a:xfrm>
            <a:off x="5681233" y="3495133"/>
            <a:ext cx="3765518" cy="3886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pt-BR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Crenças da ciência moderna Ocidental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Retângulo 11"/>
          <p:cNvSpPr/>
          <p:nvPr/>
        </p:nvSpPr>
        <p:spPr>
          <a:xfrm>
            <a:off x="4172034" y="4400560"/>
            <a:ext cx="160620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Senso de local/</a:t>
            </a:r>
            <a:endParaRPr lang="en-US" dirty="0"/>
          </a:p>
        </p:txBody>
      </p:sp>
      <p:sp>
        <p:nvSpPr>
          <p:cNvPr id="13" name="Retângulo 12"/>
          <p:cNvSpPr/>
          <p:nvPr/>
        </p:nvSpPr>
        <p:spPr>
          <a:xfrm>
            <a:off x="5598105" y="4400560"/>
            <a:ext cx="2367636" cy="3886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pt-BR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Nenhum senso de local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4" name="Retângulo 13"/>
          <p:cNvSpPr/>
          <p:nvPr/>
        </p:nvSpPr>
        <p:spPr>
          <a:xfrm>
            <a:off x="4111148" y="5278604"/>
            <a:ext cx="245990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Métodos</a:t>
            </a:r>
            <a:r>
              <a:rPr lang="en-US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colonizadores</a:t>
            </a:r>
            <a:r>
              <a:rPr lang="en-US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/</a:t>
            </a:r>
            <a:endParaRPr lang="en-US" dirty="0"/>
          </a:p>
        </p:txBody>
      </p:sp>
      <p:sp>
        <p:nvSpPr>
          <p:cNvPr id="15" name="Retângulo 14"/>
          <p:cNvSpPr/>
          <p:nvPr/>
        </p:nvSpPr>
        <p:spPr>
          <a:xfrm>
            <a:off x="6349748" y="5288995"/>
            <a:ext cx="1802929" cy="3886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US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descolonizadores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6" name="Retângulo 15"/>
          <p:cNvSpPr/>
          <p:nvPr/>
        </p:nvSpPr>
        <p:spPr>
          <a:xfrm>
            <a:off x="3131123" y="6054156"/>
            <a:ext cx="389946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Sala de aula de ciências mais relevante/</a:t>
            </a:r>
            <a:endParaRPr lang="en-US" dirty="0"/>
          </a:p>
        </p:txBody>
      </p:sp>
      <p:sp>
        <p:nvSpPr>
          <p:cNvPr id="17" name="Retângulo 16"/>
          <p:cNvSpPr/>
          <p:nvPr/>
        </p:nvSpPr>
        <p:spPr>
          <a:xfrm>
            <a:off x="6823487" y="6052738"/>
            <a:ext cx="180434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menos relevante</a:t>
            </a:r>
            <a:r>
              <a:rPr lang="pt-BR" dirty="0" smtClean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75586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</p:bld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203</Words>
  <Application>Microsoft Office PowerPoint</Application>
  <PresentationFormat>Widescreen</PresentationFormat>
  <Paragraphs>41</Paragraphs>
  <Slides>3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Times New Roman</vt:lpstr>
      <vt:lpstr>Tema do Office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Paulo</dc:creator>
  <cp:lastModifiedBy>Paulo</cp:lastModifiedBy>
  <cp:revision>6</cp:revision>
  <dcterms:created xsi:type="dcterms:W3CDTF">2015-08-21T14:49:15Z</dcterms:created>
  <dcterms:modified xsi:type="dcterms:W3CDTF">2015-08-21T15:11:17Z</dcterms:modified>
</cp:coreProperties>
</file>